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6" r:id="rId2"/>
    <p:sldId id="257" r:id="rId3"/>
    <p:sldId id="258" r:id="rId4"/>
    <p:sldId id="261" r:id="rId5"/>
    <p:sldId id="259" r:id="rId6"/>
    <p:sldId id="260" r:id="rId7"/>
    <p:sldId id="262" r:id="rId8"/>
    <p:sldId id="263" r:id="rId9"/>
    <p:sldId id="264" r:id="rId10"/>
    <p:sldId id="265" r:id="rId11"/>
    <p:sldId id="266" r:id="rId12"/>
    <p:sldId id="269" r:id="rId13"/>
    <p:sldId id="270" r:id="rId14"/>
    <p:sldId id="271" r:id="rId15"/>
    <p:sldId id="272" r:id="rId16"/>
    <p:sldId id="274" r:id="rId17"/>
    <p:sldId id="2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466" autoAdjust="0"/>
  </p:normalViewPr>
  <p:slideViewPr>
    <p:cSldViewPr snapToGrid="0">
      <p:cViewPr>
        <p:scale>
          <a:sx n="75" d="100"/>
          <a:sy n="75" d="100"/>
        </p:scale>
        <p:origin x="-234" y="-4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98DDA5-966F-4BF4-A79B-2F692AB4555F}" type="datetimeFigureOut">
              <a:rPr lang="en-US" smtClean="0"/>
              <a:t>7/26/2017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C40ABC-16A4-45B0-80A2-1F0DFAFDF1E8}" type="slidenum">
              <a:rPr lang="en-US" smtClean="0"/>
              <a:t>‹#›</a:t>
            </a:fld>
            <a:endParaRPr lang="en-US"/>
          </a:p>
        </p:txBody>
      </p:sp>
    </p:spTree>
    <p:extLst>
      <p:ext uri="{BB962C8B-B14F-4D97-AF65-F5344CB8AC3E}">
        <p14:creationId xmlns:p14="http://schemas.microsoft.com/office/powerpoint/2010/main" val="3601371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Overview of what we</a:t>
            </a:r>
            <a:r>
              <a:rPr lang="en-US" baseline="0" dirty="0"/>
              <a:t> do at PLSG</a:t>
            </a:r>
          </a:p>
          <a:p>
            <a:endParaRPr lang="en-US" baseline="0" dirty="0"/>
          </a:p>
          <a:p>
            <a:r>
              <a:rPr lang="en-US" baseline="0" dirty="0"/>
              <a:t>2) Describe role as Investment Manager:</a:t>
            </a:r>
          </a:p>
          <a:p>
            <a:pPr marL="171450" indent="-171450">
              <a:buFontTx/>
              <a:buChar char="-"/>
            </a:pPr>
            <a:r>
              <a:rPr lang="en-US" baseline="0" dirty="0"/>
              <a:t>Inv. Committee: decide who will get investment and who won’t</a:t>
            </a:r>
          </a:p>
          <a:p>
            <a:pPr marL="171450" indent="-171450">
              <a:buFontTx/>
              <a:buChar char="-"/>
            </a:pPr>
            <a:r>
              <a:rPr lang="en-US" baseline="0" dirty="0"/>
              <a:t>Due Diligence, when we decide to invest, I coordinate our due diligence between external and internal diligence, much of which I do myself</a:t>
            </a:r>
          </a:p>
          <a:p>
            <a:pPr marL="171450" indent="-171450">
              <a:buFontTx/>
              <a:buChar char="-"/>
            </a:pPr>
            <a:r>
              <a:rPr lang="en-US" baseline="0" dirty="0"/>
              <a:t>Business development support: navigating incorporation, strategic partnership, marketing- if I don’t have the expertise for something, I find people who can help our companies and learn about it in the process</a:t>
            </a:r>
          </a:p>
          <a:p>
            <a:pPr marL="171450" indent="-171450">
              <a:buFontTx/>
              <a:buChar char="-"/>
            </a:pPr>
            <a:r>
              <a:rPr lang="en-US" baseline="0" dirty="0"/>
              <a:t>Commercialization strategy- In general, I focus on pharmaceuticals, but could get thrown into medical devices and HIT at any point in time. But, for pharma, most of our companies come in just prior to any FDA conversations and some times pre-product formation. In the former, we will help them come up with a commercialization plan to get them through regulatory and funding hurdles to get to an exit. In the latter, I’ve spent a lot of time strategizing with very early stage technologies to determine which clinical application would be best market to pursue, if they have that flexibility.</a:t>
            </a:r>
          </a:p>
          <a:p>
            <a:pPr marL="171450" indent="-171450">
              <a:buFontTx/>
              <a:buChar char="-"/>
            </a:pPr>
            <a:r>
              <a:rPr lang="en-US" baseline="0" dirty="0"/>
              <a:t>I have to stay up to date on current trends in healthcare markets- when then come together to share our findings internally. Most recently, I did a deep dive on the pain therapeutics market: mapping the drug development pipeline and highlighting the key innovations that will make an impact on the market.</a:t>
            </a:r>
          </a:p>
        </p:txBody>
      </p:sp>
      <p:sp>
        <p:nvSpPr>
          <p:cNvPr id="4" name="Slide Number Placeholder 3"/>
          <p:cNvSpPr>
            <a:spLocks noGrp="1"/>
          </p:cNvSpPr>
          <p:nvPr>
            <p:ph type="sldNum" sz="quarter" idx="10"/>
          </p:nvPr>
        </p:nvSpPr>
        <p:spPr/>
        <p:txBody>
          <a:bodyPr/>
          <a:lstStyle/>
          <a:p>
            <a:fld id="{D5C40ABC-16A4-45B0-80A2-1F0DFAFDF1E8}" type="slidenum">
              <a:rPr lang="en-US" smtClean="0"/>
              <a:t>2</a:t>
            </a:fld>
            <a:endParaRPr lang="en-US"/>
          </a:p>
        </p:txBody>
      </p:sp>
    </p:spTree>
    <p:extLst>
      <p:ext uri="{BB962C8B-B14F-4D97-AF65-F5344CB8AC3E}">
        <p14:creationId xmlns:p14="http://schemas.microsoft.com/office/powerpoint/2010/main" val="2869645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7/26/2017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7/26/2017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7/26/2017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7/26/2017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7/26/2017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7/26/2017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7/26/2017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7/26/2017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7/26/2017</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7/26/2017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7/26/2017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7/26/2017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7/26/2017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7/26/2017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7/26/2017</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PhD to investment manager:</a:t>
            </a:r>
            <a:br>
              <a:rPr lang="en-US" dirty="0"/>
            </a:br>
            <a:r>
              <a:rPr lang="en-US" sz="3600" b="0" dirty="0"/>
              <a:t>my path to providing support and capital to life science startups</a:t>
            </a:r>
          </a:p>
        </p:txBody>
      </p:sp>
      <p:sp>
        <p:nvSpPr>
          <p:cNvPr id="3" name="Subtitle 2"/>
          <p:cNvSpPr>
            <a:spLocks noGrp="1"/>
          </p:cNvSpPr>
          <p:nvPr>
            <p:ph type="subTitle" idx="1"/>
          </p:nvPr>
        </p:nvSpPr>
        <p:spPr>
          <a:xfrm>
            <a:off x="810001" y="5280846"/>
            <a:ext cx="10572000" cy="1180913"/>
          </a:xfrm>
        </p:spPr>
        <p:txBody>
          <a:bodyPr>
            <a:normAutofit/>
          </a:bodyPr>
          <a:lstStyle/>
          <a:p>
            <a:r>
              <a:rPr lang="en-US" dirty="0"/>
              <a:t>Marissa Kuzirian, PhD ‘15</a:t>
            </a:r>
          </a:p>
          <a:p>
            <a:r>
              <a:rPr lang="en-US" dirty="0"/>
              <a:t>Investment Manager</a:t>
            </a:r>
          </a:p>
          <a:p>
            <a:r>
              <a:rPr lang="en-US" dirty="0"/>
              <a:t>Pittsburgh Life Sciences Greenhouse</a:t>
            </a:r>
          </a:p>
        </p:txBody>
      </p:sp>
    </p:spTree>
    <p:extLst>
      <p:ext uri="{BB962C8B-B14F-4D97-AF65-F5344CB8AC3E}">
        <p14:creationId xmlns:p14="http://schemas.microsoft.com/office/powerpoint/2010/main" val="1454151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 day</a:t>
            </a:r>
          </a:p>
        </p:txBody>
      </p:sp>
      <p:sp>
        <p:nvSpPr>
          <p:cNvPr id="3" name="Content Placeholder 2"/>
          <p:cNvSpPr>
            <a:spLocks noGrp="1"/>
          </p:cNvSpPr>
          <p:nvPr>
            <p:ph idx="1"/>
          </p:nvPr>
        </p:nvSpPr>
        <p:spPr>
          <a:xfrm>
            <a:off x="818712" y="2222287"/>
            <a:ext cx="10554574" cy="4423062"/>
          </a:xfrm>
        </p:spPr>
        <p:txBody>
          <a:bodyPr>
            <a:normAutofit fontScale="92500" lnSpcReduction="20000"/>
          </a:bodyPr>
          <a:lstStyle/>
          <a:p>
            <a:r>
              <a:rPr lang="en-US" sz="2400" b="1" dirty="0"/>
              <a:t>Pittsburgh Life Sciences Greenhouse (PLSG)</a:t>
            </a:r>
          </a:p>
          <a:p>
            <a:pPr lvl="1"/>
            <a:r>
              <a:rPr lang="en-US" sz="1800" dirty="0"/>
              <a:t>Non-profit investment group focused on life science startups</a:t>
            </a:r>
          </a:p>
          <a:p>
            <a:pPr lvl="1"/>
            <a:r>
              <a:rPr lang="en-US" sz="1800" dirty="0"/>
              <a:t>Provides:</a:t>
            </a:r>
          </a:p>
          <a:p>
            <a:pPr lvl="2"/>
            <a:r>
              <a:rPr lang="en-US" sz="1600" dirty="0"/>
              <a:t>Market research </a:t>
            </a:r>
          </a:p>
          <a:p>
            <a:pPr lvl="2"/>
            <a:r>
              <a:rPr lang="en-US" sz="1600" dirty="0"/>
              <a:t>Business strategy</a:t>
            </a:r>
          </a:p>
          <a:p>
            <a:pPr lvl="2"/>
            <a:r>
              <a:rPr lang="en-US" sz="1600" dirty="0"/>
              <a:t>Commercialization support</a:t>
            </a:r>
          </a:p>
          <a:p>
            <a:pPr lvl="2"/>
            <a:r>
              <a:rPr lang="en-US" sz="1600" dirty="0"/>
              <a:t>Seed and early stage capital</a:t>
            </a:r>
          </a:p>
          <a:p>
            <a:endParaRPr lang="en-US" dirty="0"/>
          </a:p>
          <a:p>
            <a:r>
              <a:rPr lang="en-US" sz="2400" b="1" dirty="0"/>
              <a:t>Investment Manager</a:t>
            </a:r>
          </a:p>
          <a:p>
            <a:pPr lvl="1"/>
            <a:r>
              <a:rPr lang="en-US" sz="1800" dirty="0"/>
              <a:t>Member of the investment committee</a:t>
            </a:r>
          </a:p>
          <a:p>
            <a:pPr lvl="1"/>
            <a:r>
              <a:rPr lang="en-US" sz="1800" dirty="0"/>
              <a:t>Due diligence on all investments</a:t>
            </a:r>
          </a:p>
          <a:p>
            <a:pPr lvl="1"/>
            <a:r>
              <a:rPr lang="en-US" sz="1800" dirty="0"/>
              <a:t>Business support and commercialization strategy to startups in western PA</a:t>
            </a:r>
          </a:p>
          <a:p>
            <a:pPr lvl="1"/>
            <a:r>
              <a:rPr lang="en-US" sz="1800" dirty="0"/>
              <a:t>Market research to understand trends in healthcare markets</a:t>
            </a:r>
          </a:p>
        </p:txBody>
      </p:sp>
    </p:spTree>
    <p:extLst>
      <p:ext uri="{BB962C8B-B14F-4D97-AF65-F5344CB8AC3E}">
        <p14:creationId xmlns:p14="http://schemas.microsoft.com/office/powerpoint/2010/main" val="31689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 didn’t just stumble into this position…</a:t>
            </a:r>
          </a:p>
        </p:txBody>
      </p:sp>
    </p:spTree>
    <p:extLst>
      <p:ext uri="{BB962C8B-B14F-4D97-AF65-F5344CB8AC3E}">
        <p14:creationId xmlns:p14="http://schemas.microsoft.com/office/powerpoint/2010/main" val="1569432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story</a:t>
            </a:r>
          </a:p>
        </p:txBody>
      </p:sp>
    </p:spTree>
    <p:extLst>
      <p:ext uri="{BB962C8B-B14F-4D97-AF65-F5344CB8AC3E}">
        <p14:creationId xmlns:p14="http://schemas.microsoft.com/office/powerpoint/2010/main" val="1248995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story</a:t>
            </a:r>
          </a:p>
        </p:txBody>
      </p:sp>
      <p:cxnSp>
        <p:nvCxnSpPr>
          <p:cNvPr id="5" name="Straight Arrow Connector 4"/>
          <p:cNvCxnSpPr/>
          <p:nvPr/>
        </p:nvCxnSpPr>
        <p:spPr>
          <a:xfrm flipV="1">
            <a:off x="401320" y="5005276"/>
            <a:ext cx="11389360" cy="0"/>
          </a:xfrm>
          <a:prstGeom prst="straightConnector1">
            <a:avLst/>
          </a:prstGeom>
          <a:ln w="7620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0132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49938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69552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1198" y="1940382"/>
            <a:ext cx="3352200" cy="954107"/>
          </a:xfrm>
          <a:prstGeom prst="rect">
            <a:avLst/>
          </a:prstGeom>
          <a:noFill/>
        </p:spPr>
        <p:txBody>
          <a:bodyPr wrap="none" rtlCol="0">
            <a:spAutoFit/>
          </a:bodyPr>
          <a:lstStyle/>
          <a:p>
            <a:r>
              <a:rPr lang="en-US" sz="1400" b="1" dirty="0"/>
              <a:t>Summer 2006</a:t>
            </a:r>
          </a:p>
          <a:p>
            <a:r>
              <a:rPr lang="en-US" sz="1400" dirty="0"/>
              <a:t>Course Assistant</a:t>
            </a:r>
          </a:p>
          <a:p>
            <a:r>
              <a:rPr lang="en-US" sz="1400" dirty="0"/>
              <a:t>Neural Systems and Behavior Course</a:t>
            </a:r>
          </a:p>
          <a:p>
            <a:r>
              <a:rPr lang="en-US" sz="1400" dirty="0"/>
              <a:t>Marine Biological Lab</a:t>
            </a:r>
          </a:p>
        </p:txBody>
      </p:sp>
      <p:sp>
        <p:nvSpPr>
          <p:cNvPr id="15" name="Rectangle: Rounded Corners 14"/>
          <p:cNvSpPr/>
          <p:nvPr/>
        </p:nvSpPr>
        <p:spPr>
          <a:xfrm>
            <a:off x="231198" y="5424734"/>
            <a:ext cx="11730429" cy="1253480"/>
          </a:xfrm>
          <a:prstGeom prst="roundRect">
            <a:avLst>
              <a:gd name="adj" fmla="val 7365"/>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numCol="3" rtlCol="0" anchor="t"/>
          <a:lstStyle/>
          <a:p>
            <a:pPr marL="285750" indent="-285750">
              <a:buFont typeface="Arial" panose="020B0604020202020204" pitchFamily="34" charset="0"/>
              <a:buChar char="•"/>
            </a:pPr>
            <a:r>
              <a:rPr lang="en-US" dirty="0"/>
              <a:t>Networking</a:t>
            </a:r>
          </a:p>
          <a:p>
            <a:pPr marL="285750" indent="-285750">
              <a:buFont typeface="Arial" panose="020B0604020202020204" pitchFamily="34" charset="0"/>
              <a:buChar char="•"/>
            </a:pPr>
            <a:r>
              <a:rPr lang="en-US" dirty="0">
                <a:solidFill>
                  <a:schemeClr val="accent1"/>
                </a:solidFill>
              </a:rPr>
              <a:t>I’m not happy in isolation</a:t>
            </a:r>
          </a:p>
          <a:p>
            <a:pPr marL="285750" indent="-285750">
              <a:buFont typeface="Arial" panose="020B0604020202020204" pitchFamily="34" charset="0"/>
              <a:buChar char="•"/>
            </a:pPr>
            <a:r>
              <a:rPr lang="en-US" dirty="0">
                <a:solidFill>
                  <a:schemeClr val="accent1"/>
                </a:solidFill>
              </a:rPr>
              <a:t>Making strategic decisions to balance resources</a:t>
            </a:r>
          </a:p>
          <a:p>
            <a:pPr marL="285750" indent="-285750">
              <a:buFont typeface="Arial" panose="020B0604020202020204" pitchFamily="34" charset="0"/>
              <a:buChar char="•"/>
            </a:pPr>
            <a:r>
              <a:rPr lang="en-US" dirty="0">
                <a:solidFill>
                  <a:schemeClr val="accent1"/>
                </a:solidFill>
              </a:rPr>
              <a:t>Research skills-new knowledge</a:t>
            </a:r>
          </a:p>
          <a:p>
            <a:pPr marL="285750" indent="-285750">
              <a:buFont typeface="Arial" panose="020B0604020202020204" pitchFamily="34" charset="0"/>
              <a:buChar char="•"/>
            </a:pPr>
            <a:r>
              <a:rPr lang="en-US" dirty="0">
                <a:solidFill>
                  <a:schemeClr val="accent1"/>
                </a:solidFill>
              </a:rPr>
              <a:t>Agile- new skills</a:t>
            </a:r>
          </a:p>
          <a:p>
            <a:pPr marL="285750" indent="-285750">
              <a:buFont typeface="Arial" panose="020B0604020202020204" pitchFamily="34" charset="0"/>
              <a:buChar char="•"/>
            </a:pPr>
            <a:r>
              <a:rPr lang="en-US" dirty="0">
                <a:solidFill>
                  <a:schemeClr val="accent1"/>
                </a:solidFill>
              </a:rPr>
              <a:t>Fearless</a:t>
            </a:r>
          </a:p>
          <a:p>
            <a:pPr marL="285750" indent="-285750">
              <a:buFont typeface="Arial" panose="020B0604020202020204" pitchFamily="34" charset="0"/>
              <a:buChar char="•"/>
            </a:pPr>
            <a:r>
              <a:rPr lang="en-US" dirty="0">
                <a:solidFill>
                  <a:schemeClr val="accent1"/>
                </a:solidFill>
              </a:rPr>
              <a:t>Communication</a:t>
            </a:r>
          </a:p>
          <a:p>
            <a:pPr marL="285750" indent="-285750">
              <a:buFont typeface="Arial" panose="020B0604020202020204" pitchFamily="34" charset="0"/>
              <a:buChar char="•"/>
            </a:pPr>
            <a:r>
              <a:rPr lang="en-US" dirty="0">
                <a:solidFill>
                  <a:schemeClr val="accent1"/>
                </a:solidFill>
              </a:rPr>
              <a:t>Leadership</a:t>
            </a:r>
          </a:p>
          <a:p>
            <a:pPr marL="285750" indent="-285750">
              <a:buFont typeface="Arial" panose="020B0604020202020204" pitchFamily="34" charset="0"/>
              <a:buChar char="•"/>
            </a:pPr>
            <a:r>
              <a:rPr lang="en-US" dirty="0">
                <a:solidFill>
                  <a:schemeClr val="accent1"/>
                </a:solidFill>
              </a:rPr>
              <a:t>Management</a:t>
            </a:r>
          </a:p>
          <a:p>
            <a:pPr marL="285750" indent="-285750">
              <a:buFont typeface="Arial" panose="020B0604020202020204" pitchFamily="34" charset="0"/>
              <a:buChar char="•"/>
            </a:pPr>
            <a:r>
              <a:rPr lang="en-US" dirty="0">
                <a:solidFill>
                  <a:schemeClr val="accent1"/>
                </a:solidFill>
              </a:rPr>
              <a:t>Prioritization</a:t>
            </a:r>
          </a:p>
          <a:p>
            <a:pPr marL="285750" indent="-285750">
              <a:buFont typeface="Arial" panose="020B0604020202020204" pitchFamily="34" charset="0"/>
              <a:buChar char="•"/>
            </a:pPr>
            <a:r>
              <a:rPr lang="en-US" dirty="0">
                <a:solidFill>
                  <a:schemeClr val="accent1"/>
                </a:solidFill>
              </a:rPr>
              <a:t>Take control of your career</a:t>
            </a:r>
          </a:p>
        </p:txBody>
      </p:sp>
      <p:cxnSp>
        <p:nvCxnSpPr>
          <p:cNvPr id="19" name="Straight Connector 18"/>
          <p:cNvCxnSpPr/>
          <p:nvPr/>
        </p:nvCxnSpPr>
        <p:spPr>
          <a:xfrm>
            <a:off x="479359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59745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9166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8972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08779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18586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28393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138199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925679"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8681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story</a:t>
            </a:r>
          </a:p>
        </p:txBody>
      </p:sp>
      <p:cxnSp>
        <p:nvCxnSpPr>
          <p:cNvPr id="5" name="Straight Arrow Connector 4"/>
          <p:cNvCxnSpPr/>
          <p:nvPr/>
        </p:nvCxnSpPr>
        <p:spPr>
          <a:xfrm flipV="1">
            <a:off x="401320" y="5005276"/>
            <a:ext cx="11389360" cy="0"/>
          </a:xfrm>
          <a:prstGeom prst="straightConnector1">
            <a:avLst/>
          </a:prstGeom>
          <a:ln w="7620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0132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49938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69552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1198" y="1940382"/>
            <a:ext cx="3352200" cy="954107"/>
          </a:xfrm>
          <a:prstGeom prst="rect">
            <a:avLst/>
          </a:prstGeom>
          <a:noFill/>
        </p:spPr>
        <p:txBody>
          <a:bodyPr wrap="none" rtlCol="0">
            <a:spAutoFit/>
          </a:bodyPr>
          <a:lstStyle/>
          <a:p>
            <a:r>
              <a:rPr lang="en-US" sz="1400" b="1" dirty="0">
                <a:solidFill>
                  <a:schemeClr val="bg2">
                    <a:lumMod val="50000"/>
                    <a:lumOff val="50000"/>
                  </a:schemeClr>
                </a:solidFill>
              </a:rPr>
              <a:t>Summer 2006</a:t>
            </a:r>
          </a:p>
          <a:p>
            <a:r>
              <a:rPr lang="en-US" sz="1400" dirty="0">
                <a:solidFill>
                  <a:schemeClr val="bg2">
                    <a:lumMod val="50000"/>
                    <a:lumOff val="50000"/>
                  </a:schemeClr>
                </a:solidFill>
              </a:rPr>
              <a:t>Course Assistant</a:t>
            </a:r>
          </a:p>
          <a:p>
            <a:r>
              <a:rPr lang="en-US" sz="1400" dirty="0">
                <a:solidFill>
                  <a:schemeClr val="bg2">
                    <a:lumMod val="50000"/>
                    <a:lumOff val="50000"/>
                  </a:schemeClr>
                </a:solidFill>
              </a:rPr>
              <a:t>Neural Systems and Behavior Course</a:t>
            </a:r>
          </a:p>
          <a:p>
            <a:r>
              <a:rPr lang="en-US" sz="1400" dirty="0">
                <a:solidFill>
                  <a:schemeClr val="bg2">
                    <a:lumMod val="50000"/>
                    <a:lumOff val="50000"/>
                  </a:schemeClr>
                </a:solidFill>
              </a:rPr>
              <a:t>Marine Biological Lab</a:t>
            </a:r>
          </a:p>
        </p:txBody>
      </p:sp>
      <p:sp>
        <p:nvSpPr>
          <p:cNvPr id="13" name="TextBox 12"/>
          <p:cNvSpPr txBox="1"/>
          <p:nvPr/>
        </p:nvSpPr>
        <p:spPr>
          <a:xfrm>
            <a:off x="231198" y="2917494"/>
            <a:ext cx="2162772" cy="738664"/>
          </a:xfrm>
          <a:prstGeom prst="rect">
            <a:avLst/>
          </a:prstGeom>
          <a:noFill/>
        </p:spPr>
        <p:txBody>
          <a:bodyPr wrap="none" rtlCol="0">
            <a:spAutoFit/>
          </a:bodyPr>
          <a:lstStyle/>
          <a:p>
            <a:r>
              <a:rPr lang="en-US" sz="1400" b="1" dirty="0"/>
              <a:t>August 2006-April 2008</a:t>
            </a:r>
          </a:p>
          <a:p>
            <a:r>
              <a:rPr lang="en-US" sz="1400" dirty="0"/>
              <a:t>Research Assistant</a:t>
            </a:r>
          </a:p>
          <a:p>
            <a:r>
              <a:rPr lang="en-US" sz="1400" dirty="0"/>
              <a:t>MIT</a:t>
            </a:r>
          </a:p>
        </p:txBody>
      </p:sp>
      <p:sp>
        <p:nvSpPr>
          <p:cNvPr id="15" name="Rectangle: Rounded Corners 14"/>
          <p:cNvSpPr/>
          <p:nvPr/>
        </p:nvSpPr>
        <p:spPr>
          <a:xfrm>
            <a:off x="231198" y="5424734"/>
            <a:ext cx="11730429" cy="1253480"/>
          </a:xfrm>
          <a:prstGeom prst="roundRect">
            <a:avLst>
              <a:gd name="adj" fmla="val 7365"/>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numCol="3" rtlCol="0" anchor="t"/>
          <a:lstStyle/>
          <a:p>
            <a:pPr marL="285750" indent="-285750">
              <a:buFont typeface="Arial" panose="020B0604020202020204" pitchFamily="34" charset="0"/>
              <a:buChar char="•"/>
            </a:pPr>
            <a:r>
              <a:rPr lang="en-US" dirty="0"/>
              <a:t>Networking</a:t>
            </a:r>
          </a:p>
          <a:p>
            <a:pPr marL="285750" indent="-285750">
              <a:buFont typeface="Arial" panose="020B0604020202020204" pitchFamily="34" charset="0"/>
              <a:buChar char="•"/>
            </a:pPr>
            <a:r>
              <a:rPr lang="en-US" dirty="0"/>
              <a:t>I’m not happy in isolation</a:t>
            </a:r>
          </a:p>
          <a:p>
            <a:pPr marL="285750" indent="-285750">
              <a:buFont typeface="Arial" panose="020B0604020202020204" pitchFamily="34" charset="0"/>
              <a:buChar char="•"/>
            </a:pPr>
            <a:r>
              <a:rPr lang="en-US" dirty="0">
                <a:solidFill>
                  <a:schemeClr val="accent1"/>
                </a:solidFill>
              </a:rPr>
              <a:t>Making strategic decisions to balance resources</a:t>
            </a:r>
          </a:p>
          <a:p>
            <a:pPr marL="285750" indent="-285750">
              <a:buFont typeface="Arial" panose="020B0604020202020204" pitchFamily="34" charset="0"/>
              <a:buChar char="•"/>
            </a:pPr>
            <a:r>
              <a:rPr lang="en-US" dirty="0">
                <a:solidFill>
                  <a:schemeClr val="accent1"/>
                </a:solidFill>
              </a:rPr>
              <a:t>Research skills-new knowledge</a:t>
            </a:r>
          </a:p>
          <a:p>
            <a:pPr marL="285750" indent="-285750">
              <a:buFont typeface="Arial" panose="020B0604020202020204" pitchFamily="34" charset="0"/>
              <a:buChar char="•"/>
            </a:pPr>
            <a:r>
              <a:rPr lang="en-US" dirty="0">
                <a:solidFill>
                  <a:schemeClr val="accent1"/>
                </a:solidFill>
              </a:rPr>
              <a:t>Agile- new skills</a:t>
            </a:r>
          </a:p>
          <a:p>
            <a:pPr marL="285750" indent="-285750">
              <a:buFont typeface="Arial" panose="020B0604020202020204" pitchFamily="34" charset="0"/>
              <a:buChar char="•"/>
            </a:pPr>
            <a:r>
              <a:rPr lang="en-US" dirty="0">
                <a:solidFill>
                  <a:schemeClr val="accent1"/>
                </a:solidFill>
              </a:rPr>
              <a:t>Fearless</a:t>
            </a:r>
          </a:p>
          <a:p>
            <a:pPr marL="285750" indent="-285750">
              <a:buFont typeface="Arial" panose="020B0604020202020204" pitchFamily="34" charset="0"/>
              <a:buChar char="•"/>
            </a:pPr>
            <a:r>
              <a:rPr lang="en-US" dirty="0">
                <a:solidFill>
                  <a:schemeClr val="accent1"/>
                </a:solidFill>
              </a:rPr>
              <a:t>Communication</a:t>
            </a:r>
          </a:p>
          <a:p>
            <a:pPr marL="285750" indent="-285750">
              <a:buFont typeface="Arial" panose="020B0604020202020204" pitchFamily="34" charset="0"/>
              <a:buChar char="•"/>
            </a:pPr>
            <a:r>
              <a:rPr lang="en-US" dirty="0">
                <a:solidFill>
                  <a:schemeClr val="accent1"/>
                </a:solidFill>
              </a:rPr>
              <a:t>Leadership</a:t>
            </a:r>
          </a:p>
          <a:p>
            <a:pPr marL="285750" indent="-285750">
              <a:buFont typeface="Arial" panose="020B0604020202020204" pitchFamily="34" charset="0"/>
              <a:buChar char="•"/>
            </a:pPr>
            <a:r>
              <a:rPr lang="en-US" dirty="0">
                <a:solidFill>
                  <a:schemeClr val="accent1"/>
                </a:solidFill>
              </a:rPr>
              <a:t>Management</a:t>
            </a:r>
          </a:p>
          <a:p>
            <a:pPr marL="285750" indent="-285750">
              <a:buFont typeface="Arial" panose="020B0604020202020204" pitchFamily="34" charset="0"/>
              <a:buChar char="•"/>
            </a:pPr>
            <a:r>
              <a:rPr lang="en-US" dirty="0">
                <a:solidFill>
                  <a:schemeClr val="accent1"/>
                </a:solidFill>
              </a:rPr>
              <a:t>Prioritization</a:t>
            </a:r>
          </a:p>
          <a:p>
            <a:pPr marL="285750" indent="-285750">
              <a:buFont typeface="Arial" panose="020B0604020202020204" pitchFamily="34" charset="0"/>
              <a:buChar char="•"/>
            </a:pPr>
            <a:r>
              <a:rPr lang="en-US" dirty="0">
                <a:solidFill>
                  <a:schemeClr val="accent1"/>
                </a:solidFill>
              </a:rPr>
              <a:t>Take control of your career</a:t>
            </a:r>
          </a:p>
        </p:txBody>
      </p:sp>
      <p:cxnSp>
        <p:nvCxnSpPr>
          <p:cNvPr id="19" name="Straight Connector 18"/>
          <p:cNvCxnSpPr/>
          <p:nvPr/>
        </p:nvCxnSpPr>
        <p:spPr>
          <a:xfrm>
            <a:off x="479359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59745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9166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8972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08779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18586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28393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138199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925679"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226935"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0879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story</a:t>
            </a:r>
          </a:p>
        </p:txBody>
      </p:sp>
      <p:cxnSp>
        <p:nvCxnSpPr>
          <p:cNvPr id="5" name="Straight Arrow Connector 4"/>
          <p:cNvCxnSpPr/>
          <p:nvPr/>
        </p:nvCxnSpPr>
        <p:spPr>
          <a:xfrm flipV="1">
            <a:off x="401320" y="5005276"/>
            <a:ext cx="11389360" cy="0"/>
          </a:xfrm>
          <a:prstGeom prst="straightConnector1">
            <a:avLst/>
          </a:prstGeom>
          <a:ln w="7620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0132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49938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Rectangle: Rounded Corners 10"/>
          <p:cNvSpPr/>
          <p:nvPr/>
        </p:nvSpPr>
        <p:spPr>
          <a:xfrm>
            <a:off x="3317357" y="4699854"/>
            <a:ext cx="6224123" cy="574158"/>
          </a:xfrm>
          <a:prstGeom prst="roundRect">
            <a:avLst>
              <a:gd name="adj" fmla="val 7365"/>
            </a:avLst>
          </a:prstGeom>
          <a:solidFill>
            <a:schemeClr val="accent1">
              <a:alpha val="50000"/>
            </a:schemeClr>
          </a:solidFill>
          <a:ln>
            <a:solidFill>
              <a:schemeClr val="accent1">
                <a:shade val="50000"/>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369552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1198" y="1940382"/>
            <a:ext cx="3352200" cy="954107"/>
          </a:xfrm>
          <a:prstGeom prst="rect">
            <a:avLst/>
          </a:prstGeom>
          <a:noFill/>
        </p:spPr>
        <p:txBody>
          <a:bodyPr wrap="none" rtlCol="0">
            <a:spAutoFit/>
          </a:bodyPr>
          <a:lstStyle/>
          <a:p>
            <a:r>
              <a:rPr lang="en-US" sz="1400" b="1" dirty="0">
                <a:solidFill>
                  <a:schemeClr val="bg2">
                    <a:lumMod val="50000"/>
                    <a:lumOff val="50000"/>
                  </a:schemeClr>
                </a:solidFill>
              </a:rPr>
              <a:t>Summer 2006</a:t>
            </a:r>
          </a:p>
          <a:p>
            <a:r>
              <a:rPr lang="en-US" sz="1400" dirty="0">
                <a:solidFill>
                  <a:schemeClr val="bg2">
                    <a:lumMod val="50000"/>
                    <a:lumOff val="50000"/>
                  </a:schemeClr>
                </a:solidFill>
              </a:rPr>
              <a:t>Course Assistant</a:t>
            </a:r>
          </a:p>
          <a:p>
            <a:r>
              <a:rPr lang="en-US" sz="1400" dirty="0">
                <a:solidFill>
                  <a:schemeClr val="bg2">
                    <a:lumMod val="50000"/>
                    <a:lumOff val="50000"/>
                  </a:schemeClr>
                </a:solidFill>
              </a:rPr>
              <a:t>Neural Systems and Behavior Course</a:t>
            </a:r>
          </a:p>
          <a:p>
            <a:r>
              <a:rPr lang="en-US" sz="1400" dirty="0">
                <a:solidFill>
                  <a:schemeClr val="bg2">
                    <a:lumMod val="50000"/>
                    <a:lumOff val="50000"/>
                  </a:schemeClr>
                </a:solidFill>
              </a:rPr>
              <a:t>Marine Biological Lab</a:t>
            </a:r>
          </a:p>
        </p:txBody>
      </p:sp>
      <p:sp>
        <p:nvSpPr>
          <p:cNvPr id="13" name="TextBox 12"/>
          <p:cNvSpPr txBox="1"/>
          <p:nvPr/>
        </p:nvSpPr>
        <p:spPr>
          <a:xfrm>
            <a:off x="231198" y="2917494"/>
            <a:ext cx="2162772" cy="738664"/>
          </a:xfrm>
          <a:prstGeom prst="rect">
            <a:avLst/>
          </a:prstGeom>
          <a:noFill/>
        </p:spPr>
        <p:txBody>
          <a:bodyPr wrap="none" rtlCol="0">
            <a:spAutoFit/>
          </a:bodyPr>
          <a:lstStyle/>
          <a:p>
            <a:r>
              <a:rPr lang="en-US" sz="1400" b="1" dirty="0">
                <a:solidFill>
                  <a:schemeClr val="bg2">
                    <a:lumMod val="50000"/>
                    <a:lumOff val="50000"/>
                  </a:schemeClr>
                </a:solidFill>
              </a:rPr>
              <a:t>August 2006-April 2008</a:t>
            </a:r>
          </a:p>
          <a:p>
            <a:r>
              <a:rPr lang="en-US" sz="1400" dirty="0">
                <a:solidFill>
                  <a:schemeClr val="bg2">
                    <a:lumMod val="50000"/>
                    <a:lumOff val="50000"/>
                  </a:schemeClr>
                </a:solidFill>
              </a:rPr>
              <a:t>Research Assistant</a:t>
            </a:r>
          </a:p>
          <a:p>
            <a:r>
              <a:rPr lang="en-US" sz="1400" dirty="0">
                <a:solidFill>
                  <a:schemeClr val="bg2">
                    <a:lumMod val="50000"/>
                    <a:lumOff val="50000"/>
                  </a:schemeClr>
                </a:solidFill>
              </a:rPr>
              <a:t>MIT</a:t>
            </a:r>
          </a:p>
        </p:txBody>
      </p:sp>
      <p:sp>
        <p:nvSpPr>
          <p:cNvPr id="15" name="Rectangle: Rounded Corners 14"/>
          <p:cNvSpPr/>
          <p:nvPr/>
        </p:nvSpPr>
        <p:spPr>
          <a:xfrm>
            <a:off x="231198" y="5424734"/>
            <a:ext cx="11730429" cy="1253480"/>
          </a:xfrm>
          <a:prstGeom prst="roundRect">
            <a:avLst>
              <a:gd name="adj" fmla="val 7365"/>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numCol="3" rtlCol="0" anchor="t"/>
          <a:lstStyle/>
          <a:p>
            <a:pPr marL="285750" indent="-285750">
              <a:buFont typeface="Arial" panose="020B0604020202020204" pitchFamily="34" charset="0"/>
              <a:buChar char="•"/>
            </a:pPr>
            <a:r>
              <a:rPr lang="en-US" dirty="0"/>
              <a:t>Networking</a:t>
            </a:r>
          </a:p>
          <a:p>
            <a:pPr marL="285750" indent="-285750">
              <a:buFont typeface="Arial" panose="020B0604020202020204" pitchFamily="34" charset="0"/>
              <a:buChar char="•"/>
            </a:pPr>
            <a:r>
              <a:rPr lang="en-US" dirty="0"/>
              <a:t>I’m not happy in isolation</a:t>
            </a:r>
          </a:p>
          <a:p>
            <a:pPr marL="285750" indent="-285750">
              <a:buFont typeface="Arial" panose="020B0604020202020204" pitchFamily="34" charset="0"/>
              <a:buChar char="•"/>
            </a:pPr>
            <a:r>
              <a:rPr lang="en-US" dirty="0">
                <a:solidFill>
                  <a:schemeClr val="accent1"/>
                </a:solidFill>
              </a:rPr>
              <a:t>Making strategic decisions to balance resources</a:t>
            </a:r>
          </a:p>
          <a:p>
            <a:pPr marL="285750" indent="-285750">
              <a:buFont typeface="Arial" panose="020B0604020202020204" pitchFamily="34" charset="0"/>
              <a:buChar char="•"/>
            </a:pPr>
            <a:r>
              <a:rPr lang="en-US" dirty="0">
                <a:solidFill>
                  <a:schemeClr val="accent1"/>
                </a:solidFill>
              </a:rPr>
              <a:t>Research skills-new knowledge</a:t>
            </a:r>
          </a:p>
          <a:p>
            <a:pPr marL="285750" indent="-285750">
              <a:buFont typeface="Arial" panose="020B0604020202020204" pitchFamily="34" charset="0"/>
              <a:buChar char="•"/>
            </a:pPr>
            <a:r>
              <a:rPr lang="en-US" dirty="0">
                <a:solidFill>
                  <a:schemeClr val="accent1"/>
                </a:solidFill>
              </a:rPr>
              <a:t>Agile- new skills</a:t>
            </a:r>
          </a:p>
          <a:p>
            <a:pPr marL="285750" indent="-285750">
              <a:buFont typeface="Arial" panose="020B0604020202020204" pitchFamily="34" charset="0"/>
              <a:buChar char="•"/>
            </a:pPr>
            <a:r>
              <a:rPr lang="en-US" dirty="0">
                <a:solidFill>
                  <a:schemeClr val="accent1"/>
                </a:solidFill>
              </a:rPr>
              <a:t>Fearless</a:t>
            </a:r>
          </a:p>
          <a:p>
            <a:pPr marL="285750" indent="-285750">
              <a:buFont typeface="Arial" panose="020B0604020202020204" pitchFamily="34" charset="0"/>
              <a:buChar char="•"/>
            </a:pPr>
            <a:r>
              <a:rPr lang="en-US" dirty="0">
                <a:solidFill>
                  <a:schemeClr val="accent1"/>
                </a:solidFill>
              </a:rPr>
              <a:t>Communication</a:t>
            </a:r>
          </a:p>
          <a:p>
            <a:pPr marL="285750" indent="-285750">
              <a:buFont typeface="Arial" panose="020B0604020202020204" pitchFamily="34" charset="0"/>
              <a:buChar char="•"/>
            </a:pPr>
            <a:r>
              <a:rPr lang="en-US" dirty="0">
                <a:solidFill>
                  <a:schemeClr val="accent1"/>
                </a:solidFill>
              </a:rPr>
              <a:t>Leadership</a:t>
            </a:r>
          </a:p>
          <a:p>
            <a:pPr marL="285750" indent="-285750">
              <a:buFont typeface="Arial" panose="020B0604020202020204" pitchFamily="34" charset="0"/>
              <a:buChar char="•"/>
            </a:pPr>
            <a:r>
              <a:rPr lang="en-US" dirty="0">
                <a:solidFill>
                  <a:schemeClr val="accent1"/>
                </a:solidFill>
              </a:rPr>
              <a:t>Management</a:t>
            </a:r>
          </a:p>
          <a:p>
            <a:pPr marL="285750" indent="-285750">
              <a:buFont typeface="Arial" panose="020B0604020202020204" pitchFamily="34" charset="0"/>
              <a:buChar char="•"/>
            </a:pPr>
            <a:r>
              <a:rPr lang="en-US" dirty="0">
                <a:solidFill>
                  <a:schemeClr val="accent1"/>
                </a:solidFill>
              </a:rPr>
              <a:t>Prioritization</a:t>
            </a:r>
          </a:p>
          <a:p>
            <a:pPr marL="285750" indent="-285750">
              <a:buFont typeface="Arial" panose="020B0604020202020204" pitchFamily="34" charset="0"/>
              <a:buChar char="•"/>
            </a:pPr>
            <a:r>
              <a:rPr lang="en-US" dirty="0">
                <a:solidFill>
                  <a:schemeClr val="accent1"/>
                </a:solidFill>
              </a:rPr>
              <a:t>Take control of your career</a:t>
            </a:r>
          </a:p>
        </p:txBody>
      </p:sp>
      <p:sp>
        <p:nvSpPr>
          <p:cNvPr id="16" name="TextBox 15"/>
          <p:cNvSpPr txBox="1"/>
          <p:nvPr/>
        </p:nvSpPr>
        <p:spPr>
          <a:xfrm>
            <a:off x="231198" y="3675018"/>
            <a:ext cx="2852063" cy="738664"/>
          </a:xfrm>
          <a:prstGeom prst="rect">
            <a:avLst/>
          </a:prstGeom>
          <a:noFill/>
        </p:spPr>
        <p:txBody>
          <a:bodyPr wrap="none" rtlCol="0">
            <a:spAutoFit/>
          </a:bodyPr>
          <a:lstStyle/>
          <a:p>
            <a:r>
              <a:rPr lang="en-US" sz="1400" b="1" dirty="0"/>
              <a:t>2008-2015</a:t>
            </a:r>
          </a:p>
          <a:p>
            <a:r>
              <a:rPr lang="en-US" sz="1400" dirty="0"/>
              <a:t>PhD Candidate, Neuroscience</a:t>
            </a:r>
          </a:p>
          <a:p>
            <a:r>
              <a:rPr lang="en-US" sz="1400" dirty="0"/>
              <a:t>Brandeis University</a:t>
            </a:r>
          </a:p>
        </p:txBody>
      </p:sp>
      <p:cxnSp>
        <p:nvCxnSpPr>
          <p:cNvPr id="19" name="Straight Connector 18"/>
          <p:cNvCxnSpPr/>
          <p:nvPr/>
        </p:nvCxnSpPr>
        <p:spPr>
          <a:xfrm>
            <a:off x="479359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59745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9166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8972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08779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18586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28393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138199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925679"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226935"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6711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story</a:t>
            </a:r>
          </a:p>
        </p:txBody>
      </p:sp>
      <p:cxnSp>
        <p:nvCxnSpPr>
          <p:cNvPr id="5" name="Straight Arrow Connector 4"/>
          <p:cNvCxnSpPr/>
          <p:nvPr/>
        </p:nvCxnSpPr>
        <p:spPr>
          <a:xfrm flipV="1">
            <a:off x="401320" y="5005276"/>
            <a:ext cx="11389360" cy="0"/>
          </a:xfrm>
          <a:prstGeom prst="straightConnector1">
            <a:avLst/>
          </a:prstGeom>
          <a:ln w="7620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0132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49938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69552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1198" y="1940382"/>
            <a:ext cx="3352200" cy="954107"/>
          </a:xfrm>
          <a:prstGeom prst="rect">
            <a:avLst/>
          </a:prstGeom>
          <a:noFill/>
        </p:spPr>
        <p:txBody>
          <a:bodyPr wrap="none" rtlCol="0">
            <a:spAutoFit/>
          </a:bodyPr>
          <a:lstStyle/>
          <a:p>
            <a:r>
              <a:rPr lang="en-US" sz="1400" b="1" dirty="0">
                <a:solidFill>
                  <a:schemeClr val="bg2">
                    <a:lumMod val="50000"/>
                    <a:lumOff val="50000"/>
                  </a:schemeClr>
                </a:solidFill>
              </a:rPr>
              <a:t>Summer 2006</a:t>
            </a:r>
          </a:p>
          <a:p>
            <a:r>
              <a:rPr lang="en-US" sz="1400" dirty="0">
                <a:solidFill>
                  <a:schemeClr val="bg2">
                    <a:lumMod val="50000"/>
                    <a:lumOff val="50000"/>
                  </a:schemeClr>
                </a:solidFill>
              </a:rPr>
              <a:t>Course Assistant</a:t>
            </a:r>
          </a:p>
          <a:p>
            <a:r>
              <a:rPr lang="en-US" sz="1400" dirty="0">
                <a:solidFill>
                  <a:schemeClr val="bg2">
                    <a:lumMod val="50000"/>
                    <a:lumOff val="50000"/>
                  </a:schemeClr>
                </a:solidFill>
              </a:rPr>
              <a:t>Neural Systems and Behavior Course</a:t>
            </a:r>
          </a:p>
          <a:p>
            <a:r>
              <a:rPr lang="en-US" sz="1400" dirty="0">
                <a:solidFill>
                  <a:schemeClr val="bg2">
                    <a:lumMod val="50000"/>
                    <a:lumOff val="50000"/>
                  </a:schemeClr>
                </a:solidFill>
              </a:rPr>
              <a:t>Marine Biological Lab</a:t>
            </a:r>
          </a:p>
        </p:txBody>
      </p:sp>
      <p:sp>
        <p:nvSpPr>
          <p:cNvPr id="13" name="TextBox 12"/>
          <p:cNvSpPr txBox="1"/>
          <p:nvPr/>
        </p:nvSpPr>
        <p:spPr>
          <a:xfrm>
            <a:off x="231198" y="2917494"/>
            <a:ext cx="2162772" cy="738664"/>
          </a:xfrm>
          <a:prstGeom prst="rect">
            <a:avLst/>
          </a:prstGeom>
          <a:noFill/>
        </p:spPr>
        <p:txBody>
          <a:bodyPr wrap="none" rtlCol="0">
            <a:spAutoFit/>
          </a:bodyPr>
          <a:lstStyle/>
          <a:p>
            <a:r>
              <a:rPr lang="en-US" sz="1400" b="1" dirty="0">
                <a:solidFill>
                  <a:schemeClr val="bg2">
                    <a:lumMod val="50000"/>
                    <a:lumOff val="50000"/>
                  </a:schemeClr>
                </a:solidFill>
              </a:rPr>
              <a:t>August 2006-April 2008</a:t>
            </a:r>
          </a:p>
          <a:p>
            <a:r>
              <a:rPr lang="en-US" sz="1400" dirty="0">
                <a:solidFill>
                  <a:schemeClr val="bg2">
                    <a:lumMod val="50000"/>
                    <a:lumOff val="50000"/>
                  </a:schemeClr>
                </a:solidFill>
              </a:rPr>
              <a:t>Research Assistant</a:t>
            </a:r>
          </a:p>
          <a:p>
            <a:r>
              <a:rPr lang="en-US" sz="1400" dirty="0">
                <a:solidFill>
                  <a:schemeClr val="bg2">
                    <a:lumMod val="50000"/>
                    <a:lumOff val="50000"/>
                  </a:schemeClr>
                </a:solidFill>
              </a:rPr>
              <a:t>MIT</a:t>
            </a:r>
          </a:p>
        </p:txBody>
      </p:sp>
      <p:sp>
        <p:nvSpPr>
          <p:cNvPr id="15" name="Rectangle: Rounded Corners 14"/>
          <p:cNvSpPr/>
          <p:nvPr/>
        </p:nvSpPr>
        <p:spPr>
          <a:xfrm>
            <a:off x="231198" y="5424734"/>
            <a:ext cx="11730429" cy="1253480"/>
          </a:xfrm>
          <a:prstGeom prst="roundRect">
            <a:avLst>
              <a:gd name="adj" fmla="val 7365"/>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numCol="3" rtlCol="0" anchor="t"/>
          <a:lstStyle/>
          <a:p>
            <a:pPr marL="285750" indent="-285750">
              <a:buFont typeface="Arial" panose="020B0604020202020204" pitchFamily="34" charset="0"/>
              <a:buChar char="•"/>
            </a:pPr>
            <a:r>
              <a:rPr lang="en-US" dirty="0"/>
              <a:t>Networking</a:t>
            </a:r>
          </a:p>
          <a:p>
            <a:pPr marL="285750" indent="-285750">
              <a:buFont typeface="Arial" panose="020B0604020202020204" pitchFamily="34" charset="0"/>
              <a:buChar char="•"/>
            </a:pPr>
            <a:r>
              <a:rPr lang="en-US" dirty="0"/>
              <a:t>I’m not happy in isolation</a:t>
            </a:r>
          </a:p>
          <a:p>
            <a:pPr marL="285750" indent="-285750">
              <a:buFont typeface="Arial" panose="020B0604020202020204" pitchFamily="34" charset="0"/>
              <a:buChar char="•"/>
            </a:pPr>
            <a:r>
              <a:rPr lang="en-US" dirty="0"/>
              <a:t>Making strategic decisions to balance resources</a:t>
            </a:r>
          </a:p>
          <a:p>
            <a:pPr marL="285750" indent="-285750">
              <a:buFont typeface="Arial" panose="020B0604020202020204" pitchFamily="34" charset="0"/>
              <a:buChar char="•"/>
            </a:pPr>
            <a:r>
              <a:rPr lang="en-US" dirty="0">
                <a:solidFill>
                  <a:schemeClr val="accent1"/>
                </a:solidFill>
              </a:rPr>
              <a:t>Research skills-new knowledge</a:t>
            </a:r>
          </a:p>
          <a:p>
            <a:pPr marL="285750" indent="-285750">
              <a:buFont typeface="Arial" panose="020B0604020202020204" pitchFamily="34" charset="0"/>
              <a:buChar char="•"/>
            </a:pPr>
            <a:r>
              <a:rPr lang="en-US" dirty="0">
                <a:solidFill>
                  <a:schemeClr val="accent1"/>
                </a:solidFill>
              </a:rPr>
              <a:t>Agile- new skills</a:t>
            </a:r>
          </a:p>
          <a:p>
            <a:pPr marL="285750" indent="-285750">
              <a:buFont typeface="Arial" panose="020B0604020202020204" pitchFamily="34" charset="0"/>
              <a:buChar char="•"/>
            </a:pPr>
            <a:r>
              <a:rPr lang="en-US" dirty="0">
                <a:solidFill>
                  <a:schemeClr val="accent1"/>
                </a:solidFill>
              </a:rPr>
              <a:t>Fearless</a:t>
            </a:r>
          </a:p>
          <a:p>
            <a:pPr marL="285750" indent="-285750">
              <a:buFont typeface="Arial" panose="020B0604020202020204" pitchFamily="34" charset="0"/>
              <a:buChar char="•"/>
            </a:pPr>
            <a:r>
              <a:rPr lang="en-US" dirty="0">
                <a:solidFill>
                  <a:schemeClr val="accent1"/>
                </a:solidFill>
              </a:rPr>
              <a:t>Communication</a:t>
            </a:r>
          </a:p>
          <a:p>
            <a:pPr marL="285750" indent="-285750">
              <a:buFont typeface="Arial" panose="020B0604020202020204" pitchFamily="34" charset="0"/>
              <a:buChar char="•"/>
            </a:pPr>
            <a:r>
              <a:rPr lang="en-US" dirty="0">
                <a:solidFill>
                  <a:schemeClr val="accent1"/>
                </a:solidFill>
              </a:rPr>
              <a:t>Leadership</a:t>
            </a:r>
          </a:p>
          <a:p>
            <a:pPr marL="285750" indent="-285750">
              <a:buFont typeface="Arial" panose="020B0604020202020204" pitchFamily="34" charset="0"/>
              <a:buChar char="•"/>
            </a:pPr>
            <a:r>
              <a:rPr lang="en-US" dirty="0">
                <a:solidFill>
                  <a:schemeClr val="accent1"/>
                </a:solidFill>
              </a:rPr>
              <a:t>Management</a:t>
            </a:r>
          </a:p>
          <a:p>
            <a:pPr marL="285750" indent="-285750">
              <a:buFont typeface="Arial" panose="020B0604020202020204" pitchFamily="34" charset="0"/>
              <a:buChar char="•"/>
            </a:pPr>
            <a:r>
              <a:rPr lang="en-US" dirty="0">
                <a:solidFill>
                  <a:schemeClr val="accent1"/>
                </a:solidFill>
              </a:rPr>
              <a:t>Prioritization</a:t>
            </a:r>
          </a:p>
          <a:p>
            <a:pPr marL="285750" indent="-285750">
              <a:buFont typeface="Arial" panose="020B0604020202020204" pitchFamily="34" charset="0"/>
              <a:buChar char="•"/>
            </a:pPr>
            <a:r>
              <a:rPr lang="en-US" dirty="0">
                <a:solidFill>
                  <a:schemeClr val="accent1"/>
                </a:solidFill>
              </a:rPr>
              <a:t>Take control of your career</a:t>
            </a:r>
          </a:p>
        </p:txBody>
      </p:sp>
      <p:sp>
        <p:nvSpPr>
          <p:cNvPr id="16" name="TextBox 15"/>
          <p:cNvSpPr txBox="1"/>
          <p:nvPr/>
        </p:nvSpPr>
        <p:spPr>
          <a:xfrm>
            <a:off x="231198" y="3675018"/>
            <a:ext cx="2852063" cy="738664"/>
          </a:xfrm>
          <a:prstGeom prst="rect">
            <a:avLst/>
          </a:prstGeom>
          <a:noFill/>
        </p:spPr>
        <p:txBody>
          <a:bodyPr wrap="none" rtlCol="0">
            <a:spAutoFit/>
          </a:bodyPr>
          <a:lstStyle/>
          <a:p>
            <a:r>
              <a:rPr lang="en-US" sz="1400" b="1" dirty="0"/>
              <a:t>2008-2015</a:t>
            </a:r>
          </a:p>
          <a:p>
            <a:r>
              <a:rPr lang="en-US" sz="1400" dirty="0"/>
              <a:t>PhD Candidate, Neuroscience</a:t>
            </a:r>
          </a:p>
          <a:p>
            <a:r>
              <a:rPr lang="en-US" sz="1400" dirty="0"/>
              <a:t>Brandeis University</a:t>
            </a:r>
          </a:p>
        </p:txBody>
      </p:sp>
      <p:sp>
        <p:nvSpPr>
          <p:cNvPr id="17" name="TextBox 16"/>
          <p:cNvSpPr txBox="1"/>
          <p:nvPr/>
        </p:nvSpPr>
        <p:spPr>
          <a:xfrm>
            <a:off x="3605257" y="1940382"/>
            <a:ext cx="2965658" cy="738664"/>
          </a:xfrm>
          <a:prstGeom prst="rect">
            <a:avLst/>
          </a:prstGeom>
          <a:noFill/>
        </p:spPr>
        <p:txBody>
          <a:bodyPr wrap="square" rtlCol="0">
            <a:spAutoFit/>
          </a:bodyPr>
          <a:lstStyle/>
          <a:p>
            <a:r>
              <a:rPr lang="en-US" sz="1400" b="1" dirty="0"/>
              <a:t>2011</a:t>
            </a:r>
          </a:p>
          <a:p>
            <a:r>
              <a:rPr lang="en-US" sz="1400" dirty="0"/>
              <a:t>Dropped my most productive project for strategic reasons</a:t>
            </a:r>
          </a:p>
        </p:txBody>
      </p:sp>
      <p:cxnSp>
        <p:nvCxnSpPr>
          <p:cNvPr id="19" name="Straight Connector 18"/>
          <p:cNvCxnSpPr/>
          <p:nvPr/>
        </p:nvCxnSpPr>
        <p:spPr>
          <a:xfrm>
            <a:off x="479359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59745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9166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8972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08779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18586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28393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138199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925679"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226935"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60931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8" name="Rectangle: Rounded Corners 37"/>
          <p:cNvSpPr/>
          <p:nvPr/>
        </p:nvSpPr>
        <p:spPr>
          <a:xfrm>
            <a:off x="3317357" y="4699854"/>
            <a:ext cx="6224123" cy="574158"/>
          </a:xfrm>
          <a:prstGeom prst="roundRect">
            <a:avLst>
              <a:gd name="adj" fmla="val 7365"/>
            </a:avLst>
          </a:prstGeom>
          <a:solidFill>
            <a:schemeClr val="accent1">
              <a:alpha val="50000"/>
            </a:schemeClr>
          </a:solidFill>
          <a:ln>
            <a:solidFill>
              <a:schemeClr val="accent1">
                <a:shade val="50000"/>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335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story</a:t>
            </a:r>
          </a:p>
        </p:txBody>
      </p:sp>
      <p:cxnSp>
        <p:nvCxnSpPr>
          <p:cNvPr id="5" name="Straight Arrow Connector 4"/>
          <p:cNvCxnSpPr/>
          <p:nvPr/>
        </p:nvCxnSpPr>
        <p:spPr>
          <a:xfrm flipV="1">
            <a:off x="401320" y="5005276"/>
            <a:ext cx="11389360" cy="0"/>
          </a:xfrm>
          <a:prstGeom prst="straightConnector1">
            <a:avLst/>
          </a:prstGeom>
          <a:ln w="7620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0132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49938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69552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1198" y="1940382"/>
            <a:ext cx="3352200" cy="954107"/>
          </a:xfrm>
          <a:prstGeom prst="rect">
            <a:avLst/>
          </a:prstGeom>
          <a:noFill/>
        </p:spPr>
        <p:txBody>
          <a:bodyPr wrap="none" rtlCol="0">
            <a:spAutoFit/>
          </a:bodyPr>
          <a:lstStyle/>
          <a:p>
            <a:r>
              <a:rPr lang="en-US" sz="1400" b="1" dirty="0">
                <a:solidFill>
                  <a:schemeClr val="bg2">
                    <a:lumMod val="50000"/>
                    <a:lumOff val="50000"/>
                  </a:schemeClr>
                </a:solidFill>
              </a:rPr>
              <a:t>Summer 2006</a:t>
            </a:r>
          </a:p>
          <a:p>
            <a:r>
              <a:rPr lang="en-US" sz="1400" dirty="0">
                <a:solidFill>
                  <a:schemeClr val="bg2">
                    <a:lumMod val="50000"/>
                    <a:lumOff val="50000"/>
                  </a:schemeClr>
                </a:solidFill>
              </a:rPr>
              <a:t>Course Assistant</a:t>
            </a:r>
          </a:p>
          <a:p>
            <a:r>
              <a:rPr lang="en-US" sz="1400" dirty="0">
                <a:solidFill>
                  <a:schemeClr val="bg2">
                    <a:lumMod val="50000"/>
                    <a:lumOff val="50000"/>
                  </a:schemeClr>
                </a:solidFill>
              </a:rPr>
              <a:t>Neural Systems and Behavior Course</a:t>
            </a:r>
          </a:p>
          <a:p>
            <a:r>
              <a:rPr lang="en-US" sz="1400" dirty="0">
                <a:solidFill>
                  <a:schemeClr val="bg2">
                    <a:lumMod val="50000"/>
                    <a:lumOff val="50000"/>
                  </a:schemeClr>
                </a:solidFill>
              </a:rPr>
              <a:t>Marine Biological Lab</a:t>
            </a:r>
          </a:p>
        </p:txBody>
      </p:sp>
      <p:sp>
        <p:nvSpPr>
          <p:cNvPr id="13" name="TextBox 12"/>
          <p:cNvSpPr txBox="1"/>
          <p:nvPr/>
        </p:nvSpPr>
        <p:spPr>
          <a:xfrm>
            <a:off x="231198" y="2917494"/>
            <a:ext cx="2162772" cy="738664"/>
          </a:xfrm>
          <a:prstGeom prst="rect">
            <a:avLst/>
          </a:prstGeom>
          <a:noFill/>
        </p:spPr>
        <p:txBody>
          <a:bodyPr wrap="none" rtlCol="0">
            <a:spAutoFit/>
          </a:bodyPr>
          <a:lstStyle/>
          <a:p>
            <a:r>
              <a:rPr lang="en-US" sz="1400" b="1" dirty="0">
                <a:solidFill>
                  <a:schemeClr val="bg2">
                    <a:lumMod val="50000"/>
                    <a:lumOff val="50000"/>
                  </a:schemeClr>
                </a:solidFill>
              </a:rPr>
              <a:t>August 2006-April 2008</a:t>
            </a:r>
          </a:p>
          <a:p>
            <a:r>
              <a:rPr lang="en-US" sz="1400" dirty="0">
                <a:solidFill>
                  <a:schemeClr val="bg2">
                    <a:lumMod val="50000"/>
                    <a:lumOff val="50000"/>
                  </a:schemeClr>
                </a:solidFill>
              </a:rPr>
              <a:t>Research Assistant</a:t>
            </a:r>
          </a:p>
          <a:p>
            <a:r>
              <a:rPr lang="en-US" sz="1400" dirty="0">
                <a:solidFill>
                  <a:schemeClr val="bg2">
                    <a:lumMod val="50000"/>
                    <a:lumOff val="50000"/>
                  </a:schemeClr>
                </a:solidFill>
              </a:rPr>
              <a:t>MIT</a:t>
            </a:r>
          </a:p>
        </p:txBody>
      </p:sp>
      <p:sp>
        <p:nvSpPr>
          <p:cNvPr id="15" name="Rectangle: Rounded Corners 14"/>
          <p:cNvSpPr/>
          <p:nvPr/>
        </p:nvSpPr>
        <p:spPr>
          <a:xfrm>
            <a:off x="231198" y="5424734"/>
            <a:ext cx="11730429" cy="1253480"/>
          </a:xfrm>
          <a:prstGeom prst="roundRect">
            <a:avLst>
              <a:gd name="adj" fmla="val 7365"/>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numCol="3" rtlCol="0" anchor="t"/>
          <a:lstStyle/>
          <a:p>
            <a:pPr marL="285750" indent="-285750">
              <a:buFont typeface="Arial" panose="020B0604020202020204" pitchFamily="34" charset="0"/>
              <a:buChar char="•"/>
            </a:pPr>
            <a:r>
              <a:rPr lang="en-US" dirty="0"/>
              <a:t>Networking</a:t>
            </a:r>
          </a:p>
          <a:p>
            <a:pPr marL="285750" indent="-285750">
              <a:buFont typeface="Arial" panose="020B0604020202020204" pitchFamily="34" charset="0"/>
              <a:buChar char="•"/>
            </a:pPr>
            <a:r>
              <a:rPr lang="en-US" dirty="0"/>
              <a:t>I’m not happy in isolation</a:t>
            </a:r>
          </a:p>
          <a:p>
            <a:pPr marL="285750" indent="-285750">
              <a:buFont typeface="Arial" panose="020B0604020202020204" pitchFamily="34" charset="0"/>
              <a:buChar char="•"/>
            </a:pPr>
            <a:r>
              <a:rPr lang="en-US" dirty="0"/>
              <a:t>Making strategic decisions to balance resources</a:t>
            </a:r>
          </a:p>
          <a:p>
            <a:pPr marL="285750" indent="-285750">
              <a:buFont typeface="Arial" panose="020B0604020202020204" pitchFamily="34" charset="0"/>
              <a:buChar char="•"/>
            </a:pPr>
            <a:r>
              <a:rPr lang="en-US" dirty="0"/>
              <a:t>Research skills- new knowledge</a:t>
            </a:r>
          </a:p>
          <a:p>
            <a:pPr marL="285750" indent="-285750">
              <a:buFont typeface="Arial" panose="020B0604020202020204" pitchFamily="34" charset="0"/>
              <a:buChar char="•"/>
            </a:pPr>
            <a:r>
              <a:rPr lang="en-US" dirty="0"/>
              <a:t>Agile- new skills</a:t>
            </a:r>
          </a:p>
          <a:p>
            <a:pPr marL="285750" indent="-285750">
              <a:buFont typeface="Arial" panose="020B0604020202020204" pitchFamily="34" charset="0"/>
              <a:buChar char="•"/>
            </a:pPr>
            <a:r>
              <a:rPr lang="en-US" dirty="0"/>
              <a:t>Fearless</a:t>
            </a:r>
          </a:p>
          <a:p>
            <a:pPr marL="285750" indent="-285750">
              <a:buFont typeface="Arial" panose="020B0604020202020204" pitchFamily="34" charset="0"/>
              <a:buChar char="•"/>
            </a:pPr>
            <a:r>
              <a:rPr lang="en-US" dirty="0">
                <a:solidFill>
                  <a:schemeClr val="accent1"/>
                </a:solidFill>
              </a:rPr>
              <a:t>Communication</a:t>
            </a:r>
          </a:p>
          <a:p>
            <a:pPr marL="285750" indent="-285750">
              <a:buFont typeface="Arial" panose="020B0604020202020204" pitchFamily="34" charset="0"/>
              <a:buChar char="•"/>
            </a:pPr>
            <a:r>
              <a:rPr lang="en-US" dirty="0">
                <a:solidFill>
                  <a:schemeClr val="accent1"/>
                </a:solidFill>
              </a:rPr>
              <a:t>Leadership</a:t>
            </a:r>
          </a:p>
          <a:p>
            <a:pPr marL="285750" indent="-285750">
              <a:buFont typeface="Arial" panose="020B0604020202020204" pitchFamily="34" charset="0"/>
              <a:buChar char="•"/>
            </a:pPr>
            <a:r>
              <a:rPr lang="en-US" dirty="0">
                <a:solidFill>
                  <a:schemeClr val="accent1"/>
                </a:solidFill>
              </a:rPr>
              <a:t>Management</a:t>
            </a:r>
          </a:p>
          <a:p>
            <a:pPr marL="285750" indent="-285750">
              <a:buFont typeface="Arial" panose="020B0604020202020204" pitchFamily="34" charset="0"/>
              <a:buChar char="•"/>
            </a:pPr>
            <a:r>
              <a:rPr lang="en-US" dirty="0">
                <a:solidFill>
                  <a:schemeClr val="accent1"/>
                </a:solidFill>
              </a:rPr>
              <a:t>Prioritization</a:t>
            </a:r>
          </a:p>
          <a:p>
            <a:pPr marL="285750" indent="-285750">
              <a:buFont typeface="Arial" panose="020B0604020202020204" pitchFamily="34" charset="0"/>
              <a:buChar char="•"/>
            </a:pPr>
            <a:r>
              <a:rPr lang="en-US" dirty="0">
                <a:solidFill>
                  <a:schemeClr val="accent1"/>
                </a:solidFill>
              </a:rPr>
              <a:t>Take control of your career</a:t>
            </a:r>
          </a:p>
        </p:txBody>
      </p:sp>
      <p:sp>
        <p:nvSpPr>
          <p:cNvPr id="16" name="TextBox 15"/>
          <p:cNvSpPr txBox="1"/>
          <p:nvPr/>
        </p:nvSpPr>
        <p:spPr>
          <a:xfrm>
            <a:off x="231198" y="3675018"/>
            <a:ext cx="2852063" cy="738664"/>
          </a:xfrm>
          <a:prstGeom prst="rect">
            <a:avLst/>
          </a:prstGeom>
          <a:noFill/>
        </p:spPr>
        <p:txBody>
          <a:bodyPr wrap="none" rtlCol="0">
            <a:spAutoFit/>
          </a:bodyPr>
          <a:lstStyle/>
          <a:p>
            <a:r>
              <a:rPr lang="en-US" sz="1400" b="1" dirty="0"/>
              <a:t>2008-2015</a:t>
            </a:r>
          </a:p>
          <a:p>
            <a:r>
              <a:rPr lang="en-US" sz="1400" dirty="0"/>
              <a:t>PhD Candidate, Neuroscience</a:t>
            </a:r>
          </a:p>
          <a:p>
            <a:r>
              <a:rPr lang="en-US" sz="1400" dirty="0"/>
              <a:t>Brandeis University</a:t>
            </a:r>
          </a:p>
        </p:txBody>
      </p:sp>
      <p:sp>
        <p:nvSpPr>
          <p:cNvPr id="17" name="TextBox 16"/>
          <p:cNvSpPr txBox="1"/>
          <p:nvPr/>
        </p:nvSpPr>
        <p:spPr>
          <a:xfrm>
            <a:off x="3605257" y="1940382"/>
            <a:ext cx="2965658" cy="738664"/>
          </a:xfrm>
          <a:prstGeom prst="rect">
            <a:avLst/>
          </a:prstGeom>
          <a:noFill/>
        </p:spPr>
        <p:txBody>
          <a:bodyPr wrap="square" rtlCol="0">
            <a:spAutoFit/>
          </a:bodyPr>
          <a:lstStyle/>
          <a:p>
            <a:r>
              <a:rPr lang="en-US" sz="1400" b="1" dirty="0">
                <a:solidFill>
                  <a:schemeClr val="bg2">
                    <a:lumMod val="50000"/>
                    <a:lumOff val="50000"/>
                  </a:schemeClr>
                </a:solidFill>
              </a:rPr>
              <a:t>2011</a:t>
            </a:r>
          </a:p>
          <a:p>
            <a:r>
              <a:rPr lang="en-US" sz="1400" dirty="0">
                <a:solidFill>
                  <a:schemeClr val="bg2">
                    <a:lumMod val="50000"/>
                    <a:lumOff val="50000"/>
                  </a:schemeClr>
                </a:solidFill>
              </a:rPr>
              <a:t>Dropped my most productive project for strategic reasons</a:t>
            </a:r>
          </a:p>
        </p:txBody>
      </p:sp>
      <p:sp>
        <p:nvSpPr>
          <p:cNvPr id="18" name="TextBox 17"/>
          <p:cNvSpPr txBox="1"/>
          <p:nvPr/>
        </p:nvSpPr>
        <p:spPr>
          <a:xfrm>
            <a:off x="3605257" y="2654720"/>
            <a:ext cx="2965658" cy="1169551"/>
          </a:xfrm>
          <a:prstGeom prst="rect">
            <a:avLst/>
          </a:prstGeom>
          <a:noFill/>
        </p:spPr>
        <p:txBody>
          <a:bodyPr wrap="square" rtlCol="0">
            <a:spAutoFit/>
          </a:bodyPr>
          <a:lstStyle/>
          <a:p>
            <a:r>
              <a:rPr lang="en-US" sz="1400" b="1" dirty="0"/>
              <a:t>2012</a:t>
            </a:r>
          </a:p>
          <a:p>
            <a:r>
              <a:rPr lang="en-US" sz="1400" dirty="0"/>
              <a:t>Discovered a mechanism relevant to epilepsy</a:t>
            </a:r>
          </a:p>
          <a:p>
            <a:pPr marL="285750" indent="-285750">
              <a:buFont typeface="Arial" panose="020B0604020202020204" pitchFamily="34" charset="0"/>
              <a:buChar char="•"/>
            </a:pPr>
            <a:r>
              <a:rPr lang="en-US" sz="1400" dirty="0"/>
              <a:t>Learn about epilepsy</a:t>
            </a:r>
          </a:p>
          <a:p>
            <a:pPr marL="285750" indent="-285750">
              <a:buFont typeface="Arial" panose="020B0604020202020204" pitchFamily="34" charset="0"/>
              <a:buChar char="•"/>
            </a:pPr>
            <a:r>
              <a:rPr lang="en-US" sz="1400" dirty="0"/>
              <a:t>Pilot 3 </a:t>
            </a:r>
            <a:r>
              <a:rPr lang="en-US" sz="1400" i="1" dirty="0"/>
              <a:t>in vivo </a:t>
            </a:r>
            <a:r>
              <a:rPr lang="en-US" sz="1400" dirty="0"/>
              <a:t>models</a:t>
            </a:r>
          </a:p>
        </p:txBody>
      </p:sp>
      <p:cxnSp>
        <p:nvCxnSpPr>
          <p:cNvPr id="19" name="Straight Connector 18"/>
          <p:cNvCxnSpPr/>
          <p:nvPr/>
        </p:nvCxnSpPr>
        <p:spPr>
          <a:xfrm>
            <a:off x="479359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59745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9166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8972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08779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18586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28393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138199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925679"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226935"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60931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71599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8" name="Rectangle: Rounded Corners 37"/>
          <p:cNvSpPr/>
          <p:nvPr/>
        </p:nvSpPr>
        <p:spPr>
          <a:xfrm>
            <a:off x="3317357" y="4699854"/>
            <a:ext cx="6224123" cy="574158"/>
          </a:xfrm>
          <a:prstGeom prst="roundRect">
            <a:avLst>
              <a:gd name="adj" fmla="val 7365"/>
            </a:avLst>
          </a:prstGeom>
          <a:solidFill>
            <a:schemeClr val="accent1">
              <a:alpha val="50000"/>
            </a:schemeClr>
          </a:solidFill>
          <a:ln>
            <a:solidFill>
              <a:schemeClr val="accent1">
                <a:shade val="50000"/>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036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story</a:t>
            </a:r>
          </a:p>
        </p:txBody>
      </p:sp>
      <p:cxnSp>
        <p:nvCxnSpPr>
          <p:cNvPr id="5" name="Straight Arrow Connector 4"/>
          <p:cNvCxnSpPr/>
          <p:nvPr/>
        </p:nvCxnSpPr>
        <p:spPr>
          <a:xfrm flipV="1">
            <a:off x="401320" y="5005276"/>
            <a:ext cx="11389360" cy="0"/>
          </a:xfrm>
          <a:prstGeom prst="straightConnector1">
            <a:avLst/>
          </a:prstGeom>
          <a:ln w="7620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0132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49938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69552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1198" y="1940382"/>
            <a:ext cx="3352200" cy="954107"/>
          </a:xfrm>
          <a:prstGeom prst="rect">
            <a:avLst/>
          </a:prstGeom>
          <a:noFill/>
        </p:spPr>
        <p:txBody>
          <a:bodyPr wrap="none" rtlCol="0">
            <a:spAutoFit/>
          </a:bodyPr>
          <a:lstStyle/>
          <a:p>
            <a:r>
              <a:rPr lang="en-US" sz="1400" b="1" dirty="0">
                <a:solidFill>
                  <a:schemeClr val="bg2">
                    <a:lumMod val="50000"/>
                    <a:lumOff val="50000"/>
                  </a:schemeClr>
                </a:solidFill>
              </a:rPr>
              <a:t>Summer 2006</a:t>
            </a:r>
          </a:p>
          <a:p>
            <a:r>
              <a:rPr lang="en-US" sz="1400" dirty="0">
                <a:solidFill>
                  <a:schemeClr val="bg2">
                    <a:lumMod val="50000"/>
                    <a:lumOff val="50000"/>
                  </a:schemeClr>
                </a:solidFill>
              </a:rPr>
              <a:t>Course Assistant</a:t>
            </a:r>
          </a:p>
          <a:p>
            <a:r>
              <a:rPr lang="en-US" sz="1400" dirty="0">
                <a:solidFill>
                  <a:schemeClr val="bg2">
                    <a:lumMod val="50000"/>
                    <a:lumOff val="50000"/>
                  </a:schemeClr>
                </a:solidFill>
              </a:rPr>
              <a:t>Neural Systems and Behavior Course</a:t>
            </a:r>
          </a:p>
          <a:p>
            <a:r>
              <a:rPr lang="en-US" sz="1400" dirty="0">
                <a:solidFill>
                  <a:schemeClr val="bg2">
                    <a:lumMod val="50000"/>
                    <a:lumOff val="50000"/>
                  </a:schemeClr>
                </a:solidFill>
              </a:rPr>
              <a:t>Marine Biological Lab</a:t>
            </a:r>
          </a:p>
        </p:txBody>
      </p:sp>
      <p:sp>
        <p:nvSpPr>
          <p:cNvPr id="13" name="TextBox 12"/>
          <p:cNvSpPr txBox="1"/>
          <p:nvPr/>
        </p:nvSpPr>
        <p:spPr>
          <a:xfrm>
            <a:off x="231198" y="2917494"/>
            <a:ext cx="2162772" cy="738664"/>
          </a:xfrm>
          <a:prstGeom prst="rect">
            <a:avLst/>
          </a:prstGeom>
          <a:noFill/>
        </p:spPr>
        <p:txBody>
          <a:bodyPr wrap="none" rtlCol="0">
            <a:spAutoFit/>
          </a:bodyPr>
          <a:lstStyle/>
          <a:p>
            <a:r>
              <a:rPr lang="en-US" sz="1400" b="1" dirty="0">
                <a:solidFill>
                  <a:schemeClr val="bg2">
                    <a:lumMod val="50000"/>
                    <a:lumOff val="50000"/>
                  </a:schemeClr>
                </a:solidFill>
              </a:rPr>
              <a:t>August 2006-April 2008</a:t>
            </a:r>
          </a:p>
          <a:p>
            <a:r>
              <a:rPr lang="en-US" sz="1400" dirty="0">
                <a:solidFill>
                  <a:schemeClr val="bg2">
                    <a:lumMod val="50000"/>
                    <a:lumOff val="50000"/>
                  </a:schemeClr>
                </a:solidFill>
              </a:rPr>
              <a:t>Research Assistant</a:t>
            </a:r>
          </a:p>
          <a:p>
            <a:r>
              <a:rPr lang="en-US" sz="1400" dirty="0">
                <a:solidFill>
                  <a:schemeClr val="bg2">
                    <a:lumMod val="50000"/>
                    <a:lumOff val="50000"/>
                  </a:schemeClr>
                </a:solidFill>
              </a:rPr>
              <a:t>MIT</a:t>
            </a:r>
          </a:p>
        </p:txBody>
      </p:sp>
      <p:sp>
        <p:nvSpPr>
          <p:cNvPr id="15" name="Rectangle: Rounded Corners 14"/>
          <p:cNvSpPr/>
          <p:nvPr/>
        </p:nvSpPr>
        <p:spPr>
          <a:xfrm>
            <a:off x="231198" y="5424734"/>
            <a:ext cx="11730429" cy="1253480"/>
          </a:xfrm>
          <a:prstGeom prst="roundRect">
            <a:avLst>
              <a:gd name="adj" fmla="val 7365"/>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numCol="3" rtlCol="0" anchor="t"/>
          <a:lstStyle/>
          <a:p>
            <a:pPr marL="285750" indent="-285750">
              <a:buFont typeface="Arial" panose="020B0604020202020204" pitchFamily="34" charset="0"/>
              <a:buChar char="•"/>
            </a:pPr>
            <a:r>
              <a:rPr lang="en-US" dirty="0"/>
              <a:t>Networking</a:t>
            </a:r>
          </a:p>
          <a:p>
            <a:pPr marL="285750" indent="-285750">
              <a:buFont typeface="Arial" panose="020B0604020202020204" pitchFamily="34" charset="0"/>
              <a:buChar char="•"/>
            </a:pPr>
            <a:r>
              <a:rPr lang="en-US" dirty="0"/>
              <a:t>I’m not happy in isolation</a:t>
            </a:r>
          </a:p>
          <a:p>
            <a:pPr marL="285750" indent="-285750">
              <a:buFont typeface="Arial" panose="020B0604020202020204" pitchFamily="34" charset="0"/>
              <a:buChar char="•"/>
            </a:pPr>
            <a:r>
              <a:rPr lang="en-US" dirty="0"/>
              <a:t>Making strategic decisions to balance resources</a:t>
            </a:r>
          </a:p>
          <a:p>
            <a:pPr marL="285750" indent="-285750">
              <a:buFont typeface="Arial" panose="020B0604020202020204" pitchFamily="34" charset="0"/>
              <a:buChar char="•"/>
            </a:pPr>
            <a:r>
              <a:rPr lang="en-US" dirty="0"/>
              <a:t>Research skills- new knowledge</a:t>
            </a:r>
          </a:p>
          <a:p>
            <a:pPr marL="285750" indent="-285750">
              <a:buFont typeface="Arial" panose="020B0604020202020204" pitchFamily="34" charset="0"/>
              <a:buChar char="•"/>
            </a:pPr>
            <a:r>
              <a:rPr lang="en-US" dirty="0"/>
              <a:t>Agile- new skills</a:t>
            </a:r>
          </a:p>
          <a:p>
            <a:pPr marL="285750" indent="-285750">
              <a:buFont typeface="Arial" panose="020B0604020202020204" pitchFamily="34" charset="0"/>
              <a:buChar char="•"/>
            </a:pPr>
            <a:r>
              <a:rPr lang="en-US" dirty="0"/>
              <a:t>Fearless</a:t>
            </a:r>
          </a:p>
          <a:p>
            <a:pPr marL="285750" indent="-285750">
              <a:buFont typeface="Arial" panose="020B0604020202020204" pitchFamily="34" charset="0"/>
              <a:buChar char="•"/>
            </a:pPr>
            <a:r>
              <a:rPr lang="en-US" dirty="0"/>
              <a:t>Communication</a:t>
            </a:r>
          </a:p>
          <a:p>
            <a:pPr marL="285750" indent="-285750">
              <a:buFont typeface="Arial" panose="020B0604020202020204" pitchFamily="34" charset="0"/>
              <a:buChar char="•"/>
            </a:pPr>
            <a:r>
              <a:rPr lang="en-US" dirty="0">
                <a:solidFill>
                  <a:schemeClr val="accent1"/>
                </a:solidFill>
              </a:rPr>
              <a:t>Leadership</a:t>
            </a:r>
          </a:p>
          <a:p>
            <a:pPr marL="285750" indent="-285750">
              <a:buFont typeface="Arial" panose="020B0604020202020204" pitchFamily="34" charset="0"/>
              <a:buChar char="•"/>
            </a:pPr>
            <a:r>
              <a:rPr lang="en-US" dirty="0">
                <a:solidFill>
                  <a:schemeClr val="accent1"/>
                </a:solidFill>
              </a:rPr>
              <a:t>Management</a:t>
            </a:r>
          </a:p>
          <a:p>
            <a:pPr marL="285750" indent="-285750">
              <a:buFont typeface="Arial" panose="020B0604020202020204" pitchFamily="34" charset="0"/>
              <a:buChar char="•"/>
            </a:pPr>
            <a:r>
              <a:rPr lang="en-US" dirty="0">
                <a:solidFill>
                  <a:schemeClr val="accent1"/>
                </a:solidFill>
              </a:rPr>
              <a:t>Prioritization</a:t>
            </a:r>
          </a:p>
          <a:p>
            <a:pPr marL="285750" indent="-285750">
              <a:buFont typeface="Arial" panose="020B0604020202020204" pitchFamily="34" charset="0"/>
              <a:buChar char="•"/>
            </a:pPr>
            <a:r>
              <a:rPr lang="en-US" dirty="0">
                <a:solidFill>
                  <a:schemeClr val="accent1"/>
                </a:solidFill>
              </a:rPr>
              <a:t>Take control of your career</a:t>
            </a:r>
          </a:p>
        </p:txBody>
      </p:sp>
      <p:sp>
        <p:nvSpPr>
          <p:cNvPr id="16" name="TextBox 15"/>
          <p:cNvSpPr txBox="1"/>
          <p:nvPr/>
        </p:nvSpPr>
        <p:spPr>
          <a:xfrm>
            <a:off x="231198" y="3675018"/>
            <a:ext cx="2852063" cy="738664"/>
          </a:xfrm>
          <a:prstGeom prst="rect">
            <a:avLst/>
          </a:prstGeom>
          <a:noFill/>
        </p:spPr>
        <p:txBody>
          <a:bodyPr wrap="none" rtlCol="0">
            <a:spAutoFit/>
          </a:bodyPr>
          <a:lstStyle/>
          <a:p>
            <a:r>
              <a:rPr lang="en-US" sz="1400" b="1" dirty="0"/>
              <a:t>2008-2015</a:t>
            </a:r>
          </a:p>
          <a:p>
            <a:r>
              <a:rPr lang="en-US" sz="1400" dirty="0"/>
              <a:t>PhD Candidate, Neuroscience</a:t>
            </a:r>
          </a:p>
          <a:p>
            <a:r>
              <a:rPr lang="en-US" sz="1400" dirty="0"/>
              <a:t>Brandeis University</a:t>
            </a:r>
          </a:p>
        </p:txBody>
      </p:sp>
      <p:sp>
        <p:nvSpPr>
          <p:cNvPr id="17" name="TextBox 16"/>
          <p:cNvSpPr txBox="1"/>
          <p:nvPr/>
        </p:nvSpPr>
        <p:spPr>
          <a:xfrm>
            <a:off x="3605257" y="1940382"/>
            <a:ext cx="2965658" cy="738664"/>
          </a:xfrm>
          <a:prstGeom prst="rect">
            <a:avLst/>
          </a:prstGeom>
          <a:noFill/>
        </p:spPr>
        <p:txBody>
          <a:bodyPr wrap="square" rtlCol="0">
            <a:spAutoFit/>
          </a:bodyPr>
          <a:lstStyle/>
          <a:p>
            <a:r>
              <a:rPr lang="en-US" sz="1400" b="1" dirty="0">
                <a:solidFill>
                  <a:schemeClr val="bg2">
                    <a:lumMod val="50000"/>
                    <a:lumOff val="50000"/>
                  </a:schemeClr>
                </a:solidFill>
              </a:rPr>
              <a:t>2011</a:t>
            </a:r>
          </a:p>
          <a:p>
            <a:r>
              <a:rPr lang="en-US" sz="1400" dirty="0">
                <a:solidFill>
                  <a:schemeClr val="bg2">
                    <a:lumMod val="50000"/>
                    <a:lumOff val="50000"/>
                  </a:schemeClr>
                </a:solidFill>
              </a:rPr>
              <a:t>Dropped my most productive project for strategic reasons</a:t>
            </a:r>
          </a:p>
        </p:txBody>
      </p:sp>
      <p:sp>
        <p:nvSpPr>
          <p:cNvPr id="18" name="TextBox 17"/>
          <p:cNvSpPr txBox="1"/>
          <p:nvPr/>
        </p:nvSpPr>
        <p:spPr>
          <a:xfrm>
            <a:off x="3605257" y="2654720"/>
            <a:ext cx="2965658" cy="1169551"/>
          </a:xfrm>
          <a:prstGeom prst="rect">
            <a:avLst/>
          </a:prstGeom>
          <a:noFill/>
        </p:spPr>
        <p:txBody>
          <a:bodyPr wrap="square" rtlCol="0">
            <a:spAutoFit/>
          </a:bodyPr>
          <a:lstStyle/>
          <a:p>
            <a:r>
              <a:rPr lang="en-US" sz="1400" b="1" dirty="0">
                <a:solidFill>
                  <a:schemeClr val="bg2">
                    <a:lumMod val="50000"/>
                    <a:lumOff val="50000"/>
                  </a:schemeClr>
                </a:solidFill>
              </a:rPr>
              <a:t>2012</a:t>
            </a:r>
          </a:p>
          <a:p>
            <a:r>
              <a:rPr lang="en-US" sz="1400" dirty="0">
                <a:solidFill>
                  <a:schemeClr val="bg2">
                    <a:lumMod val="50000"/>
                    <a:lumOff val="50000"/>
                  </a:schemeClr>
                </a:solidFill>
              </a:rPr>
              <a:t>Discovered a mechanism relevant to epilepsy</a:t>
            </a:r>
          </a:p>
          <a:p>
            <a:pPr marL="285750" indent="-285750">
              <a:buFont typeface="Arial" panose="020B0604020202020204" pitchFamily="34" charset="0"/>
              <a:buChar char="•"/>
            </a:pPr>
            <a:r>
              <a:rPr lang="en-US" sz="1400" dirty="0">
                <a:solidFill>
                  <a:schemeClr val="bg2">
                    <a:lumMod val="50000"/>
                    <a:lumOff val="50000"/>
                  </a:schemeClr>
                </a:solidFill>
              </a:rPr>
              <a:t>Learn about epilepsy</a:t>
            </a:r>
          </a:p>
          <a:p>
            <a:pPr marL="285750" indent="-285750">
              <a:buFont typeface="Arial" panose="020B0604020202020204" pitchFamily="34" charset="0"/>
              <a:buChar char="•"/>
            </a:pPr>
            <a:r>
              <a:rPr lang="en-US" sz="1400" dirty="0">
                <a:solidFill>
                  <a:schemeClr val="bg2">
                    <a:lumMod val="50000"/>
                    <a:lumOff val="50000"/>
                  </a:schemeClr>
                </a:solidFill>
              </a:rPr>
              <a:t>Pilot 3 </a:t>
            </a:r>
            <a:r>
              <a:rPr lang="en-US" sz="1400" i="1" dirty="0">
                <a:solidFill>
                  <a:schemeClr val="bg2">
                    <a:lumMod val="50000"/>
                    <a:lumOff val="50000"/>
                  </a:schemeClr>
                </a:solidFill>
              </a:rPr>
              <a:t>in vivo </a:t>
            </a:r>
            <a:r>
              <a:rPr lang="en-US" sz="1400" dirty="0">
                <a:solidFill>
                  <a:schemeClr val="bg2">
                    <a:lumMod val="50000"/>
                    <a:lumOff val="50000"/>
                  </a:schemeClr>
                </a:solidFill>
              </a:rPr>
              <a:t>models</a:t>
            </a:r>
          </a:p>
        </p:txBody>
      </p:sp>
      <p:cxnSp>
        <p:nvCxnSpPr>
          <p:cNvPr id="19" name="Straight Connector 18"/>
          <p:cNvCxnSpPr/>
          <p:nvPr/>
        </p:nvCxnSpPr>
        <p:spPr>
          <a:xfrm>
            <a:off x="479359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605257" y="3787294"/>
            <a:ext cx="2965658" cy="738664"/>
          </a:xfrm>
          <a:prstGeom prst="rect">
            <a:avLst/>
          </a:prstGeom>
          <a:noFill/>
        </p:spPr>
        <p:txBody>
          <a:bodyPr wrap="square" rtlCol="0">
            <a:spAutoFit/>
          </a:bodyPr>
          <a:lstStyle/>
          <a:p>
            <a:r>
              <a:rPr lang="en-US" sz="1400" b="1" dirty="0"/>
              <a:t>2014</a:t>
            </a:r>
          </a:p>
          <a:p>
            <a:r>
              <a:rPr lang="en-US" sz="1400" dirty="0"/>
              <a:t>Won SPROUT funding: buy equipment to scale </a:t>
            </a:r>
            <a:r>
              <a:rPr lang="en-US" sz="1400" i="1" dirty="0"/>
              <a:t>in vivo work</a:t>
            </a:r>
            <a:endParaRPr lang="en-US" sz="1400" dirty="0"/>
          </a:p>
        </p:txBody>
      </p:sp>
      <p:cxnSp>
        <p:nvCxnSpPr>
          <p:cNvPr id="26" name="Straight Connector 25"/>
          <p:cNvCxnSpPr/>
          <p:nvPr/>
        </p:nvCxnSpPr>
        <p:spPr>
          <a:xfrm>
            <a:off x="259745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9166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8972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08779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18586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28393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138199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925679"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226935"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60931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71599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8364924"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8" name="Rectangle: Rounded Corners 37"/>
          <p:cNvSpPr/>
          <p:nvPr/>
        </p:nvSpPr>
        <p:spPr>
          <a:xfrm>
            <a:off x="3317357" y="4699854"/>
            <a:ext cx="6224123" cy="574158"/>
          </a:xfrm>
          <a:prstGeom prst="roundRect">
            <a:avLst>
              <a:gd name="adj" fmla="val 7365"/>
            </a:avLst>
          </a:prstGeom>
          <a:solidFill>
            <a:schemeClr val="accent1">
              <a:alpha val="50000"/>
            </a:schemeClr>
          </a:solidFill>
          <a:ln>
            <a:solidFill>
              <a:schemeClr val="accent1">
                <a:shade val="50000"/>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510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story</a:t>
            </a:r>
          </a:p>
        </p:txBody>
      </p:sp>
      <p:cxnSp>
        <p:nvCxnSpPr>
          <p:cNvPr id="5" name="Straight Arrow Connector 4"/>
          <p:cNvCxnSpPr/>
          <p:nvPr/>
        </p:nvCxnSpPr>
        <p:spPr>
          <a:xfrm flipV="1">
            <a:off x="401320" y="5005276"/>
            <a:ext cx="11389360" cy="0"/>
          </a:xfrm>
          <a:prstGeom prst="straightConnector1">
            <a:avLst/>
          </a:prstGeom>
          <a:ln w="7620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0132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49938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69552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1198" y="1940382"/>
            <a:ext cx="3352200" cy="954107"/>
          </a:xfrm>
          <a:prstGeom prst="rect">
            <a:avLst/>
          </a:prstGeom>
          <a:noFill/>
        </p:spPr>
        <p:txBody>
          <a:bodyPr wrap="none" rtlCol="0">
            <a:spAutoFit/>
          </a:bodyPr>
          <a:lstStyle/>
          <a:p>
            <a:r>
              <a:rPr lang="en-US" sz="1400" b="1" dirty="0">
                <a:solidFill>
                  <a:schemeClr val="bg2">
                    <a:lumMod val="50000"/>
                    <a:lumOff val="50000"/>
                  </a:schemeClr>
                </a:solidFill>
              </a:rPr>
              <a:t>Summer 2006:</a:t>
            </a:r>
          </a:p>
          <a:p>
            <a:r>
              <a:rPr lang="en-US" sz="1400" dirty="0">
                <a:solidFill>
                  <a:schemeClr val="bg2">
                    <a:lumMod val="50000"/>
                    <a:lumOff val="50000"/>
                  </a:schemeClr>
                </a:solidFill>
              </a:rPr>
              <a:t>Course Assistant</a:t>
            </a:r>
          </a:p>
          <a:p>
            <a:r>
              <a:rPr lang="en-US" sz="1400" dirty="0">
                <a:solidFill>
                  <a:schemeClr val="bg2">
                    <a:lumMod val="50000"/>
                    <a:lumOff val="50000"/>
                  </a:schemeClr>
                </a:solidFill>
              </a:rPr>
              <a:t>Neural Systems and Behavior Course</a:t>
            </a:r>
          </a:p>
          <a:p>
            <a:r>
              <a:rPr lang="en-US" sz="1400" dirty="0">
                <a:solidFill>
                  <a:schemeClr val="bg2">
                    <a:lumMod val="50000"/>
                    <a:lumOff val="50000"/>
                  </a:schemeClr>
                </a:solidFill>
              </a:rPr>
              <a:t>Marine Biological Lab</a:t>
            </a:r>
          </a:p>
        </p:txBody>
      </p:sp>
      <p:sp>
        <p:nvSpPr>
          <p:cNvPr id="13" name="TextBox 12"/>
          <p:cNvSpPr txBox="1"/>
          <p:nvPr/>
        </p:nvSpPr>
        <p:spPr>
          <a:xfrm>
            <a:off x="231198" y="2917494"/>
            <a:ext cx="2162772" cy="738664"/>
          </a:xfrm>
          <a:prstGeom prst="rect">
            <a:avLst/>
          </a:prstGeom>
          <a:noFill/>
        </p:spPr>
        <p:txBody>
          <a:bodyPr wrap="none" rtlCol="0">
            <a:spAutoFit/>
          </a:bodyPr>
          <a:lstStyle/>
          <a:p>
            <a:r>
              <a:rPr lang="en-US" sz="1400" b="1" dirty="0">
                <a:solidFill>
                  <a:schemeClr val="bg2">
                    <a:lumMod val="50000"/>
                    <a:lumOff val="50000"/>
                  </a:schemeClr>
                </a:solidFill>
              </a:rPr>
              <a:t>August 2006-April 2008</a:t>
            </a:r>
          </a:p>
          <a:p>
            <a:r>
              <a:rPr lang="en-US" sz="1400" dirty="0">
                <a:solidFill>
                  <a:schemeClr val="bg2">
                    <a:lumMod val="50000"/>
                    <a:lumOff val="50000"/>
                  </a:schemeClr>
                </a:solidFill>
              </a:rPr>
              <a:t>Research Assistant</a:t>
            </a:r>
          </a:p>
          <a:p>
            <a:r>
              <a:rPr lang="en-US" sz="1400" dirty="0">
                <a:solidFill>
                  <a:schemeClr val="bg2">
                    <a:lumMod val="50000"/>
                    <a:lumOff val="50000"/>
                  </a:schemeClr>
                </a:solidFill>
              </a:rPr>
              <a:t>MIT</a:t>
            </a:r>
          </a:p>
        </p:txBody>
      </p:sp>
      <p:sp>
        <p:nvSpPr>
          <p:cNvPr id="15" name="Rectangle: Rounded Corners 14"/>
          <p:cNvSpPr/>
          <p:nvPr/>
        </p:nvSpPr>
        <p:spPr>
          <a:xfrm>
            <a:off x="231198" y="5424734"/>
            <a:ext cx="11730429" cy="1253480"/>
          </a:xfrm>
          <a:prstGeom prst="roundRect">
            <a:avLst>
              <a:gd name="adj" fmla="val 7365"/>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numCol="3" rtlCol="0" anchor="t"/>
          <a:lstStyle/>
          <a:p>
            <a:pPr marL="285750" indent="-285750">
              <a:buFont typeface="Arial" panose="020B0604020202020204" pitchFamily="34" charset="0"/>
              <a:buChar char="•"/>
            </a:pPr>
            <a:r>
              <a:rPr lang="en-US" dirty="0"/>
              <a:t>Networking</a:t>
            </a:r>
          </a:p>
          <a:p>
            <a:pPr marL="285750" indent="-285750">
              <a:buFont typeface="Arial" panose="020B0604020202020204" pitchFamily="34" charset="0"/>
              <a:buChar char="•"/>
            </a:pPr>
            <a:r>
              <a:rPr lang="en-US" dirty="0"/>
              <a:t>I’m not happy in isolation</a:t>
            </a:r>
          </a:p>
          <a:p>
            <a:pPr marL="285750" indent="-285750">
              <a:buFont typeface="Arial" panose="020B0604020202020204" pitchFamily="34" charset="0"/>
              <a:buChar char="•"/>
            </a:pPr>
            <a:r>
              <a:rPr lang="en-US" dirty="0"/>
              <a:t>Making strategic decisions to balance resources</a:t>
            </a:r>
          </a:p>
          <a:p>
            <a:pPr marL="285750" indent="-285750">
              <a:buFont typeface="Arial" panose="020B0604020202020204" pitchFamily="34" charset="0"/>
              <a:buChar char="•"/>
            </a:pPr>
            <a:r>
              <a:rPr lang="en-US" dirty="0"/>
              <a:t>Research skills- new knowledge</a:t>
            </a:r>
          </a:p>
          <a:p>
            <a:pPr marL="285750" indent="-285750">
              <a:buFont typeface="Arial" panose="020B0604020202020204" pitchFamily="34" charset="0"/>
              <a:buChar char="•"/>
            </a:pPr>
            <a:r>
              <a:rPr lang="en-US" dirty="0"/>
              <a:t>Agile- new skills</a:t>
            </a:r>
          </a:p>
          <a:p>
            <a:pPr marL="285750" indent="-285750">
              <a:buFont typeface="Arial" panose="020B0604020202020204" pitchFamily="34" charset="0"/>
              <a:buChar char="•"/>
            </a:pPr>
            <a:r>
              <a:rPr lang="en-US" dirty="0"/>
              <a:t>Fearless</a:t>
            </a:r>
          </a:p>
          <a:p>
            <a:pPr marL="285750" indent="-285750">
              <a:buFont typeface="Arial" panose="020B0604020202020204" pitchFamily="34" charset="0"/>
              <a:buChar char="•"/>
            </a:pPr>
            <a:r>
              <a:rPr lang="en-US" dirty="0"/>
              <a:t>Communication</a:t>
            </a:r>
          </a:p>
          <a:p>
            <a:pPr marL="285750" indent="-285750">
              <a:buFont typeface="Arial" panose="020B0604020202020204" pitchFamily="34" charset="0"/>
              <a:buChar char="•"/>
            </a:pPr>
            <a:r>
              <a:rPr lang="en-US" dirty="0"/>
              <a:t>Management</a:t>
            </a:r>
          </a:p>
          <a:p>
            <a:pPr marL="285750" indent="-285750">
              <a:buFont typeface="Arial" panose="020B0604020202020204" pitchFamily="34" charset="0"/>
              <a:buChar char="•"/>
            </a:pPr>
            <a:r>
              <a:rPr lang="en-US" dirty="0">
                <a:solidFill>
                  <a:schemeClr val="accent1"/>
                </a:solidFill>
              </a:rPr>
              <a:t>Leadership</a:t>
            </a:r>
          </a:p>
          <a:p>
            <a:pPr marL="285750" indent="-285750">
              <a:buFont typeface="Arial" panose="020B0604020202020204" pitchFamily="34" charset="0"/>
              <a:buChar char="•"/>
            </a:pPr>
            <a:r>
              <a:rPr lang="en-US" dirty="0">
                <a:solidFill>
                  <a:schemeClr val="accent1"/>
                </a:solidFill>
              </a:rPr>
              <a:t>Prioritization</a:t>
            </a:r>
          </a:p>
          <a:p>
            <a:pPr marL="285750" indent="-285750">
              <a:buFont typeface="Arial" panose="020B0604020202020204" pitchFamily="34" charset="0"/>
              <a:buChar char="•"/>
            </a:pPr>
            <a:r>
              <a:rPr lang="en-US" dirty="0">
                <a:solidFill>
                  <a:schemeClr val="accent1"/>
                </a:solidFill>
              </a:rPr>
              <a:t>Take control of your career</a:t>
            </a:r>
          </a:p>
        </p:txBody>
      </p:sp>
      <p:sp>
        <p:nvSpPr>
          <p:cNvPr id="16" name="TextBox 15"/>
          <p:cNvSpPr txBox="1"/>
          <p:nvPr/>
        </p:nvSpPr>
        <p:spPr>
          <a:xfrm>
            <a:off x="231198" y="3675018"/>
            <a:ext cx="2852063" cy="738664"/>
          </a:xfrm>
          <a:prstGeom prst="rect">
            <a:avLst/>
          </a:prstGeom>
          <a:noFill/>
        </p:spPr>
        <p:txBody>
          <a:bodyPr wrap="none" rtlCol="0">
            <a:spAutoFit/>
          </a:bodyPr>
          <a:lstStyle/>
          <a:p>
            <a:r>
              <a:rPr lang="en-US" sz="1400" b="1" dirty="0">
                <a:solidFill>
                  <a:schemeClr val="bg2">
                    <a:lumMod val="50000"/>
                    <a:lumOff val="50000"/>
                  </a:schemeClr>
                </a:solidFill>
              </a:rPr>
              <a:t>2008-2015</a:t>
            </a:r>
          </a:p>
          <a:p>
            <a:r>
              <a:rPr lang="en-US" sz="1400" dirty="0">
                <a:solidFill>
                  <a:schemeClr val="bg2">
                    <a:lumMod val="50000"/>
                    <a:lumOff val="50000"/>
                  </a:schemeClr>
                </a:solidFill>
              </a:rPr>
              <a:t>PhD Candidate, Neuroscience</a:t>
            </a:r>
          </a:p>
          <a:p>
            <a:r>
              <a:rPr lang="en-US" sz="1400" dirty="0">
                <a:solidFill>
                  <a:schemeClr val="bg2">
                    <a:lumMod val="50000"/>
                    <a:lumOff val="50000"/>
                  </a:schemeClr>
                </a:solidFill>
              </a:rPr>
              <a:t>Brandeis University</a:t>
            </a:r>
          </a:p>
        </p:txBody>
      </p:sp>
      <p:sp>
        <p:nvSpPr>
          <p:cNvPr id="17" name="TextBox 16"/>
          <p:cNvSpPr txBox="1"/>
          <p:nvPr/>
        </p:nvSpPr>
        <p:spPr>
          <a:xfrm>
            <a:off x="3605257" y="1940382"/>
            <a:ext cx="2965658" cy="738664"/>
          </a:xfrm>
          <a:prstGeom prst="rect">
            <a:avLst/>
          </a:prstGeom>
          <a:noFill/>
        </p:spPr>
        <p:txBody>
          <a:bodyPr wrap="square" rtlCol="0">
            <a:spAutoFit/>
          </a:bodyPr>
          <a:lstStyle/>
          <a:p>
            <a:r>
              <a:rPr lang="en-US" sz="1400" b="1" dirty="0">
                <a:solidFill>
                  <a:schemeClr val="bg2">
                    <a:lumMod val="50000"/>
                    <a:lumOff val="50000"/>
                  </a:schemeClr>
                </a:solidFill>
              </a:rPr>
              <a:t>2011</a:t>
            </a:r>
          </a:p>
          <a:p>
            <a:r>
              <a:rPr lang="en-US" sz="1400" dirty="0">
                <a:solidFill>
                  <a:schemeClr val="bg2">
                    <a:lumMod val="50000"/>
                    <a:lumOff val="50000"/>
                  </a:schemeClr>
                </a:solidFill>
              </a:rPr>
              <a:t>Dropped my most productive project for strategic reasons</a:t>
            </a:r>
          </a:p>
        </p:txBody>
      </p:sp>
      <p:sp>
        <p:nvSpPr>
          <p:cNvPr id="18" name="TextBox 17"/>
          <p:cNvSpPr txBox="1"/>
          <p:nvPr/>
        </p:nvSpPr>
        <p:spPr>
          <a:xfrm>
            <a:off x="3605257" y="2654720"/>
            <a:ext cx="2965658" cy="1169551"/>
          </a:xfrm>
          <a:prstGeom prst="rect">
            <a:avLst/>
          </a:prstGeom>
          <a:noFill/>
        </p:spPr>
        <p:txBody>
          <a:bodyPr wrap="square" rtlCol="0">
            <a:spAutoFit/>
          </a:bodyPr>
          <a:lstStyle/>
          <a:p>
            <a:r>
              <a:rPr lang="en-US" sz="1400" b="1" dirty="0">
                <a:solidFill>
                  <a:schemeClr val="bg2">
                    <a:lumMod val="50000"/>
                    <a:lumOff val="50000"/>
                  </a:schemeClr>
                </a:solidFill>
              </a:rPr>
              <a:t>2012</a:t>
            </a:r>
          </a:p>
          <a:p>
            <a:r>
              <a:rPr lang="en-US" sz="1400" dirty="0">
                <a:solidFill>
                  <a:schemeClr val="bg2">
                    <a:lumMod val="50000"/>
                    <a:lumOff val="50000"/>
                  </a:schemeClr>
                </a:solidFill>
              </a:rPr>
              <a:t>Discovered a mechanism relevant to epilepsy</a:t>
            </a:r>
          </a:p>
          <a:p>
            <a:pPr marL="285750" indent="-285750">
              <a:buFont typeface="Arial" panose="020B0604020202020204" pitchFamily="34" charset="0"/>
              <a:buChar char="•"/>
            </a:pPr>
            <a:r>
              <a:rPr lang="en-US" sz="1400" dirty="0">
                <a:solidFill>
                  <a:schemeClr val="bg2">
                    <a:lumMod val="50000"/>
                    <a:lumOff val="50000"/>
                  </a:schemeClr>
                </a:solidFill>
              </a:rPr>
              <a:t>Learn about epilepsy</a:t>
            </a:r>
          </a:p>
          <a:p>
            <a:pPr marL="285750" indent="-285750">
              <a:buFont typeface="Arial" panose="020B0604020202020204" pitchFamily="34" charset="0"/>
              <a:buChar char="•"/>
            </a:pPr>
            <a:r>
              <a:rPr lang="en-US" sz="1400" dirty="0">
                <a:solidFill>
                  <a:schemeClr val="bg2">
                    <a:lumMod val="50000"/>
                    <a:lumOff val="50000"/>
                  </a:schemeClr>
                </a:solidFill>
              </a:rPr>
              <a:t>Pilot 3 </a:t>
            </a:r>
            <a:r>
              <a:rPr lang="en-US" sz="1400" i="1" dirty="0">
                <a:solidFill>
                  <a:schemeClr val="bg2">
                    <a:lumMod val="50000"/>
                    <a:lumOff val="50000"/>
                  </a:schemeClr>
                </a:solidFill>
              </a:rPr>
              <a:t>in vivo </a:t>
            </a:r>
            <a:r>
              <a:rPr lang="en-US" sz="1400" dirty="0">
                <a:solidFill>
                  <a:schemeClr val="bg2">
                    <a:lumMod val="50000"/>
                    <a:lumOff val="50000"/>
                  </a:schemeClr>
                </a:solidFill>
              </a:rPr>
              <a:t>models</a:t>
            </a:r>
          </a:p>
        </p:txBody>
      </p:sp>
      <p:cxnSp>
        <p:nvCxnSpPr>
          <p:cNvPr id="19" name="Straight Connector 18"/>
          <p:cNvCxnSpPr/>
          <p:nvPr/>
        </p:nvCxnSpPr>
        <p:spPr>
          <a:xfrm>
            <a:off x="479359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605257" y="3787294"/>
            <a:ext cx="2965658" cy="738664"/>
          </a:xfrm>
          <a:prstGeom prst="rect">
            <a:avLst/>
          </a:prstGeom>
          <a:noFill/>
        </p:spPr>
        <p:txBody>
          <a:bodyPr wrap="square" rtlCol="0">
            <a:spAutoFit/>
          </a:bodyPr>
          <a:lstStyle/>
          <a:p>
            <a:r>
              <a:rPr lang="en-US" sz="1400" b="1" dirty="0">
                <a:solidFill>
                  <a:schemeClr val="bg2">
                    <a:lumMod val="50000"/>
                    <a:lumOff val="50000"/>
                  </a:schemeClr>
                </a:solidFill>
              </a:rPr>
              <a:t>2014</a:t>
            </a:r>
          </a:p>
          <a:p>
            <a:r>
              <a:rPr lang="en-US" sz="1400" dirty="0">
                <a:solidFill>
                  <a:schemeClr val="bg2">
                    <a:lumMod val="50000"/>
                    <a:lumOff val="50000"/>
                  </a:schemeClr>
                </a:solidFill>
              </a:rPr>
              <a:t>Won SPROUT funding: buy equipment to scale </a:t>
            </a:r>
            <a:r>
              <a:rPr lang="en-US" sz="1400" i="1" dirty="0">
                <a:solidFill>
                  <a:schemeClr val="bg2">
                    <a:lumMod val="50000"/>
                    <a:lumOff val="50000"/>
                  </a:schemeClr>
                </a:solidFill>
              </a:rPr>
              <a:t>in vivo work</a:t>
            </a:r>
            <a:endParaRPr lang="en-US" sz="1400" dirty="0">
              <a:solidFill>
                <a:schemeClr val="bg2">
                  <a:lumMod val="50000"/>
                  <a:lumOff val="50000"/>
                </a:schemeClr>
              </a:solidFill>
            </a:endParaRPr>
          </a:p>
        </p:txBody>
      </p:sp>
      <p:sp>
        <p:nvSpPr>
          <p:cNvPr id="21" name="TextBox 20"/>
          <p:cNvSpPr txBox="1"/>
          <p:nvPr/>
        </p:nvSpPr>
        <p:spPr>
          <a:xfrm>
            <a:off x="6575822" y="1940382"/>
            <a:ext cx="2965658" cy="1384995"/>
          </a:xfrm>
          <a:prstGeom prst="rect">
            <a:avLst/>
          </a:prstGeom>
          <a:noFill/>
        </p:spPr>
        <p:txBody>
          <a:bodyPr wrap="square" rtlCol="0">
            <a:spAutoFit/>
          </a:bodyPr>
          <a:lstStyle/>
          <a:p>
            <a:r>
              <a:rPr lang="en-US" sz="1400" b="1" dirty="0"/>
              <a:t>2015</a:t>
            </a:r>
          </a:p>
          <a:p>
            <a:r>
              <a:rPr lang="en-US" sz="1400" dirty="0"/>
              <a:t>Postdoc in neural circuits of pain</a:t>
            </a:r>
          </a:p>
          <a:p>
            <a:pPr marL="285750" indent="-285750">
              <a:buFont typeface="Arial" panose="020B0604020202020204" pitchFamily="34" charset="0"/>
              <a:buChar char="•"/>
            </a:pPr>
            <a:r>
              <a:rPr lang="en-US" sz="1400" dirty="0"/>
              <a:t>All new field, many new techniques</a:t>
            </a:r>
          </a:p>
          <a:p>
            <a:pPr marL="285750" indent="-285750">
              <a:buFont typeface="Arial" panose="020B0604020202020204" pitchFamily="34" charset="0"/>
              <a:buChar char="•"/>
            </a:pPr>
            <a:r>
              <a:rPr lang="en-US" sz="1400" dirty="0"/>
              <a:t>3 papers, 2 grants in 1.5 years</a:t>
            </a:r>
          </a:p>
        </p:txBody>
      </p:sp>
      <p:cxnSp>
        <p:nvCxnSpPr>
          <p:cNvPr id="26" name="Straight Connector 25"/>
          <p:cNvCxnSpPr/>
          <p:nvPr/>
        </p:nvCxnSpPr>
        <p:spPr>
          <a:xfrm>
            <a:off x="259745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9166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8972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08779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18586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28393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138199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925679"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226935"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60931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71599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8364924"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9541480"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2" name="Rectangle: Rounded Corners 41"/>
          <p:cNvSpPr/>
          <p:nvPr/>
        </p:nvSpPr>
        <p:spPr>
          <a:xfrm>
            <a:off x="3317357" y="4699854"/>
            <a:ext cx="6224123" cy="574158"/>
          </a:xfrm>
          <a:prstGeom prst="roundRect">
            <a:avLst>
              <a:gd name="adj" fmla="val 7365"/>
            </a:avLst>
          </a:prstGeom>
          <a:solidFill>
            <a:schemeClr val="accent1">
              <a:alpha val="50000"/>
            </a:schemeClr>
          </a:solidFill>
          <a:ln>
            <a:solidFill>
              <a:schemeClr val="accent1">
                <a:shade val="50000"/>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8174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story</a:t>
            </a:r>
          </a:p>
        </p:txBody>
      </p:sp>
      <p:cxnSp>
        <p:nvCxnSpPr>
          <p:cNvPr id="5" name="Straight Arrow Connector 4"/>
          <p:cNvCxnSpPr/>
          <p:nvPr/>
        </p:nvCxnSpPr>
        <p:spPr>
          <a:xfrm flipV="1">
            <a:off x="401320" y="5005276"/>
            <a:ext cx="11389360" cy="0"/>
          </a:xfrm>
          <a:prstGeom prst="straightConnector1">
            <a:avLst/>
          </a:prstGeom>
          <a:ln w="7620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0132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49938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69552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1198" y="1940382"/>
            <a:ext cx="3352200" cy="954107"/>
          </a:xfrm>
          <a:prstGeom prst="rect">
            <a:avLst/>
          </a:prstGeom>
          <a:noFill/>
        </p:spPr>
        <p:txBody>
          <a:bodyPr wrap="none" rtlCol="0">
            <a:spAutoFit/>
          </a:bodyPr>
          <a:lstStyle/>
          <a:p>
            <a:r>
              <a:rPr lang="en-US" sz="1400" b="1" dirty="0">
                <a:solidFill>
                  <a:schemeClr val="bg2">
                    <a:lumMod val="50000"/>
                    <a:lumOff val="50000"/>
                  </a:schemeClr>
                </a:solidFill>
              </a:rPr>
              <a:t>Summer 2006</a:t>
            </a:r>
          </a:p>
          <a:p>
            <a:r>
              <a:rPr lang="en-US" sz="1400" dirty="0">
                <a:solidFill>
                  <a:schemeClr val="bg2">
                    <a:lumMod val="50000"/>
                    <a:lumOff val="50000"/>
                  </a:schemeClr>
                </a:solidFill>
              </a:rPr>
              <a:t>Course Assistant</a:t>
            </a:r>
          </a:p>
          <a:p>
            <a:r>
              <a:rPr lang="en-US" sz="1400" dirty="0">
                <a:solidFill>
                  <a:schemeClr val="bg2">
                    <a:lumMod val="50000"/>
                    <a:lumOff val="50000"/>
                  </a:schemeClr>
                </a:solidFill>
              </a:rPr>
              <a:t>Neural Systems and Behavior Course</a:t>
            </a:r>
          </a:p>
          <a:p>
            <a:r>
              <a:rPr lang="en-US" sz="1400" dirty="0">
                <a:solidFill>
                  <a:schemeClr val="bg2">
                    <a:lumMod val="50000"/>
                    <a:lumOff val="50000"/>
                  </a:schemeClr>
                </a:solidFill>
              </a:rPr>
              <a:t>Marine Biological Lab</a:t>
            </a:r>
          </a:p>
        </p:txBody>
      </p:sp>
      <p:sp>
        <p:nvSpPr>
          <p:cNvPr id="13" name="TextBox 12"/>
          <p:cNvSpPr txBox="1"/>
          <p:nvPr/>
        </p:nvSpPr>
        <p:spPr>
          <a:xfrm>
            <a:off x="231198" y="2917494"/>
            <a:ext cx="2162772" cy="738664"/>
          </a:xfrm>
          <a:prstGeom prst="rect">
            <a:avLst/>
          </a:prstGeom>
          <a:noFill/>
        </p:spPr>
        <p:txBody>
          <a:bodyPr wrap="none" rtlCol="0">
            <a:spAutoFit/>
          </a:bodyPr>
          <a:lstStyle/>
          <a:p>
            <a:r>
              <a:rPr lang="en-US" sz="1400" b="1" dirty="0">
                <a:solidFill>
                  <a:schemeClr val="bg2">
                    <a:lumMod val="50000"/>
                    <a:lumOff val="50000"/>
                  </a:schemeClr>
                </a:solidFill>
              </a:rPr>
              <a:t>August 2006-April 2008</a:t>
            </a:r>
          </a:p>
          <a:p>
            <a:r>
              <a:rPr lang="en-US" sz="1400" dirty="0">
                <a:solidFill>
                  <a:schemeClr val="bg2">
                    <a:lumMod val="50000"/>
                    <a:lumOff val="50000"/>
                  </a:schemeClr>
                </a:solidFill>
              </a:rPr>
              <a:t>Research Assistant</a:t>
            </a:r>
          </a:p>
          <a:p>
            <a:r>
              <a:rPr lang="en-US" sz="1400" dirty="0">
                <a:solidFill>
                  <a:schemeClr val="bg2">
                    <a:lumMod val="50000"/>
                    <a:lumOff val="50000"/>
                  </a:schemeClr>
                </a:solidFill>
              </a:rPr>
              <a:t>MIT</a:t>
            </a:r>
          </a:p>
        </p:txBody>
      </p:sp>
      <p:sp>
        <p:nvSpPr>
          <p:cNvPr id="15" name="Rectangle: Rounded Corners 14"/>
          <p:cNvSpPr/>
          <p:nvPr/>
        </p:nvSpPr>
        <p:spPr>
          <a:xfrm>
            <a:off x="231198" y="5424734"/>
            <a:ext cx="11730429" cy="1253480"/>
          </a:xfrm>
          <a:prstGeom prst="roundRect">
            <a:avLst>
              <a:gd name="adj" fmla="val 7365"/>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numCol="3" rtlCol="0" anchor="t"/>
          <a:lstStyle/>
          <a:p>
            <a:pPr marL="285750" indent="-285750">
              <a:buFont typeface="Arial" panose="020B0604020202020204" pitchFamily="34" charset="0"/>
              <a:buChar char="•"/>
            </a:pPr>
            <a:r>
              <a:rPr lang="en-US" dirty="0"/>
              <a:t>Networking</a:t>
            </a:r>
          </a:p>
          <a:p>
            <a:pPr marL="285750" indent="-285750">
              <a:buFont typeface="Arial" panose="020B0604020202020204" pitchFamily="34" charset="0"/>
              <a:buChar char="•"/>
            </a:pPr>
            <a:r>
              <a:rPr lang="en-US" dirty="0"/>
              <a:t>I’m not happy in isolation</a:t>
            </a:r>
          </a:p>
          <a:p>
            <a:pPr marL="285750" indent="-285750">
              <a:buFont typeface="Arial" panose="020B0604020202020204" pitchFamily="34" charset="0"/>
              <a:buChar char="•"/>
            </a:pPr>
            <a:r>
              <a:rPr lang="en-US" dirty="0"/>
              <a:t>Making strategic decisions to balance resources</a:t>
            </a:r>
          </a:p>
          <a:p>
            <a:pPr marL="285750" indent="-285750">
              <a:buFont typeface="Arial" panose="020B0604020202020204" pitchFamily="34" charset="0"/>
              <a:buChar char="•"/>
            </a:pPr>
            <a:r>
              <a:rPr lang="en-US" dirty="0"/>
              <a:t>Research skills- new knowledge</a:t>
            </a:r>
          </a:p>
          <a:p>
            <a:pPr marL="285750" indent="-285750">
              <a:buFont typeface="Arial" panose="020B0604020202020204" pitchFamily="34" charset="0"/>
              <a:buChar char="•"/>
            </a:pPr>
            <a:r>
              <a:rPr lang="en-US" dirty="0"/>
              <a:t>Agile- new skills</a:t>
            </a:r>
          </a:p>
          <a:p>
            <a:pPr marL="285750" indent="-285750">
              <a:buFont typeface="Arial" panose="020B0604020202020204" pitchFamily="34" charset="0"/>
              <a:buChar char="•"/>
            </a:pPr>
            <a:r>
              <a:rPr lang="en-US" dirty="0"/>
              <a:t>Fearless</a:t>
            </a:r>
          </a:p>
          <a:p>
            <a:pPr marL="285750" indent="-285750">
              <a:buFont typeface="Arial" panose="020B0604020202020204" pitchFamily="34" charset="0"/>
              <a:buChar char="•"/>
            </a:pPr>
            <a:r>
              <a:rPr lang="en-US" dirty="0"/>
              <a:t>Communication</a:t>
            </a:r>
          </a:p>
          <a:p>
            <a:pPr marL="285750" indent="-285750">
              <a:buFont typeface="Arial" panose="020B0604020202020204" pitchFamily="34" charset="0"/>
              <a:buChar char="•"/>
            </a:pPr>
            <a:r>
              <a:rPr lang="en-US" dirty="0"/>
              <a:t>Management</a:t>
            </a:r>
          </a:p>
          <a:p>
            <a:pPr marL="285750" indent="-285750">
              <a:buFont typeface="Arial" panose="020B0604020202020204" pitchFamily="34" charset="0"/>
              <a:buChar char="•"/>
            </a:pPr>
            <a:r>
              <a:rPr lang="en-US" dirty="0"/>
              <a:t>Leadership</a:t>
            </a:r>
          </a:p>
          <a:p>
            <a:pPr marL="285750" indent="-285750">
              <a:buFont typeface="Arial" panose="020B0604020202020204" pitchFamily="34" charset="0"/>
              <a:buChar char="•"/>
            </a:pPr>
            <a:r>
              <a:rPr lang="en-US" dirty="0">
                <a:solidFill>
                  <a:schemeClr val="accent1"/>
                </a:solidFill>
              </a:rPr>
              <a:t>Prioritization</a:t>
            </a:r>
          </a:p>
          <a:p>
            <a:pPr marL="285750" indent="-285750">
              <a:buFont typeface="Arial" panose="020B0604020202020204" pitchFamily="34" charset="0"/>
              <a:buChar char="•"/>
            </a:pPr>
            <a:r>
              <a:rPr lang="en-US" dirty="0">
                <a:solidFill>
                  <a:schemeClr val="accent1"/>
                </a:solidFill>
              </a:rPr>
              <a:t>Take control of your career</a:t>
            </a:r>
          </a:p>
        </p:txBody>
      </p:sp>
      <p:sp>
        <p:nvSpPr>
          <p:cNvPr id="16" name="TextBox 15"/>
          <p:cNvSpPr txBox="1"/>
          <p:nvPr/>
        </p:nvSpPr>
        <p:spPr>
          <a:xfrm>
            <a:off x="231198" y="3675018"/>
            <a:ext cx="2852063" cy="738664"/>
          </a:xfrm>
          <a:prstGeom prst="rect">
            <a:avLst/>
          </a:prstGeom>
          <a:noFill/>
        </p:spPr>
        <p:txBody>
          <a:bodyPr wrap="none" rtlCol="0">
            <a:spAutoFit/>
          </a:bodyPr>
          <a:lstStyle/>
          <a:p>
            <a:r>
              <a:rPr lang="en-US" sz="1400" b="1" dirty="0">
                <a:solidFill>
                  <a:schemeClr val="bg2">
                    <a:lumMod val="50000"/>
                    <a:lumOff val="50000"/>
                  </a:schemeClr>
                </a:solidFill>
              </a:rPr>
              <a:t>2008-2015</a:t>
            </a:r>
          </a:p>
          <a:p>
            <a:r>
              <a:rPr lang="en-US" sz="1400" dirty="0">
                <a:solidFill>
                  <a:schemeClr val="bg2">
                    <a:lumMod val="50000"/>
                    <a:lumOff val="50000"/>
                  </a:schemeClr>
                </a:solidFill>
              </a:rPr>
              <a:t>PhD Candidate, Neuroscience</a:t>
            </a:r>
          </a:p>
          <a:p>
            <a:r>
              <a:rPr lang="en-US" sz="1400" dirty="0">
                <a:solidFill>
                  <a:schemeClr val="bg2">
                    <a:lumMod val="50000"/>
                    <a:lumOff val="50000"/>
                  </a:schemeClr>
                </a:solidFill>
              </a:rPr>
              <a:t>Brandeis University</a:t>
            </a:r>
          </a:p>
        </p:txBody>
      </p:sp>
      <p:sp>
        <p:nvSpPr>
          <p:cNvPr id="17" name="TextBox 16"/>
          <p:cNvSpPr txBox="1"/>
          <p:nvPr/>
        </p:nvSpPr>
        <p:spPr>
          <a:xfrm>
            <a:off x="3605257" y="1940382"/>
            <a:ext cx="2965658" cy="738664"/>
          </a:xfrm>
          <a:prstGeom prst="rect">
            <a:avLst/>
          </a:prstGeom>
          <a:noFill/>
        </p:spPr>
        <p:txBody>
          <a:bodyPr wrap="square" rtlCol="0">
            <a:spAutoFit/>
          </a:bodyPr>
          <a:lstStyle/>
          <a:p>
            <a:r>
              <a:rPr lang="en-US" sz="1400" b="1" dirty="0">
                <a:solidFill>
                  <a:schemeClr val="bg2">
                    <a:lumMod val="50000"/>
                    <a:lumOff val="50000"/>
                  </a:schemeClr>
                </a:solidFill>
              </a:rPr>
              <a:t>2011</a:t>
            </a:r>
          </a:p>
          <a:p>
            <a:r>
              <a:rPr lang="en-US" sz="1400" dirty="0">
                <a:solidFill>
                  <a:schemeClr val="bg2">
                    <a:lumMod val="50000"/>
                    <a:lumOff val="50000"/>
                  </a:schemeClr>
                </a:solidFill>
              </a:rPr>
              <a:t>Dropped my most productive project for strategic reasons</a:t>
            </a:r>
          </a:p>
        </p:txBody>
      </p:sp>
      <p:sp>
        <p:nvSpPr>
          <p:cNvPr id="18" name="TextBox 17"/>
          <p:cNvSpPr txBox="1"/>
          <p:nvPr/>
        </p:nvSpPr>
        <p:spPr>
          <a:xfrm>
            <a:off x="3605257" y="2654720"/>
            <a:ext cx="2965658" cy="1169551"/>
          </a:xfrm>
          <a:prstGeom prst="rect">
            <a:avLst/>
          </a:prstGeom>
          <a:noFill/>
        </p:spPr>
        <p:txBody>
          <a:bodyPr wrap="square" rtlCol="0">
            <a:spAutoFit/>
          </a:bodyPr>
          <a:lstStyle/>
          <a:p>
            <a:r>
              <a:rPr lang="en-US" sz="1400" b="1" dirty="0">
                <a:solidFill>
                  <a:schemeClr val="bg2">
                    <a:lumMod val="50000"/>
                    <a:lumOff val="50000"/>
                  </a:schemeClr>
                </a:solidFill>
              </a:rPr>
              <a:t>2012</a:t>
            </a:r>
          </a:p>
          <a:p>
            <a:r>
              <a:rPr lang="en-US" sz="1400" dirty="0">
                <a:solidFill>
                  <a:schemeClr val="bg2">
                    <a:lumMod val="50000"/>
                    <a:lumOff val="50000"/>
                  </a:schemeClr>
                </a:solidFill>
              </a:rPr>
              <a:t>Discovered a mechanism relevant to epilepsy</a:t>
            </a:r>
          </a:p>
          <a:p>
            <a:pPr marL="285750" indent="-285750">
              <a:buFont typeface="Arial" panose="020B0604020202020204" pitchFamily="34" charset="0"/>
              <a:buChar char="•"/>
            </a:pPr>
            <a:r>
              <a:rPr lang="en-US" sz="1400" dirty="0">
                <a:solidFill>
                  <a:schemeClr val="bg2">
                    <a:lumMod val="50000"/>
                    <a:lumOff val="50000"/>
                  </a:schemeClr>
                </a:solidFill>
              </a:rPr>
              <a:t>Learn about epilepsy</a:t>
            </a:r>
          </a:p>
          <a:p>
            <a:pPr marL="285750" indent="-285750">
              <a:buFont typeface="Arial" panose="020B0604020202020204" pitchFamily="34" charset="0"/>
              <a:buChar char="•"/>
            </a:pPr>
            <a:r>
              <a:rPr lang="en-US" sz="1400" dirty="0">
                <a:solidFill>
                  <a:schemeClr val="bg2">
                    <a:lumMod val="50000"/>
                    <a:lumOff val="50000"/>
                  </a:schemeClr>
                </a:solidFill>
              </a:rPr>
              <a:t>Pilot 3 </a:t>
            </a:r>
            <a:r>
              <a:rPr lang="en-US" sz="1400" i="1" dirty="0">
                <a:solidFill>
                  <a:schemeClr val="bg2">
                    <a:lumMod val="50000"/>
                    <a:lumOff val="50000"/>
                  </a:schemeClr>
                </a:solidFill>
              </a:rPr>
              <a:t>in vivo </a:t>
            </a:r>
            <a:r>
              <a:rPr lang="en-US" sz="1400" dirty="0">
                <a:solidFill>
                  <a:schemeClr val="bg2">
                    <a:lumMod val="50000"/>
                    <a:lumOff val="50000"/>
                  </a:schemeClr>
                </a:solidFill>
              </a:rPr>
              <a:t>models</a:t>
            </a:r>
          </a:p>
        </p:txBody>
      </p:sp>
      <p:cxnSp>
        <p:nvCxnSpPr>
          <p:cNvPr id="19" name="Straight Connector 18"/>
          <p:cNvCxnSpPr/>
          <p:nvPr/>
        </p:nvCxnSpPr>
        <p:spPr>
          <a:xfrm>
            <a:off x="479359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575822" y="1940382"/>
            <a:ext cx="2965658" cy="1384995"/>
          </a:xfrm>
          <a:prstGeom prst="rect">
            <a:avLst/>
          </a:prstGeom>
          <a:noFill/>
        </p:spPr>
        <p:txBody>
          <a:bodyPr wrap="square" rtlCol="0">
            <a:spAutoFit/>
          </a:bodyPr>
          <a:lstStyle/>
          <a:p>
            <a:r>
              <a:rPr lang="en-US" sz="1400" b="1" dirty="0"/>
              <a:t>2015</a:t>
            </a:r>
          </a:p>
          <a:p>
            <a:r>
              <a:rPr lang="en-US" sz="1400" dirty="0"/>
              <a:t>Postdoc in neural circuits of pain</a:t>
            </a:r>
          </a:p>
          <a:p>
            <a:pPr marL="285750" indent="-285750">
              <a:buFont typeface="Arial" panose="020B0604020202020204" pitchFamily="34" charset="0"/>
              <a:buChar char="•"/>
            </a:pPr>
            <a:r>
              <a:rPr lang="en-US" sz="1400" dirty="0"/>
              <a:t>All new field, many new techniques</a:t>
            </a:r>
          </a:p>
          <a:p>
            <a:pPr marL="285750" indent="-285750">
              <a:buFont typeface="Arial" panose="020B0604020202020204" pitchFamily="34" charset="0"/>
              <a:buChar char="•"/>
            </a:pPr>
            <a:r>
              <a:rPr lang="en-US" sz="1400" dirty="0"/>
              <a:t>3 papers, 2 grants in 1.5 years</a:t>
            </a:r>
          </a:p>
        </p:txBody>
      </p:sp>
      <p:sp>
        <p:nvSpPr>
          <p:cNvPr id="22" name="TextBox 21"/>
          <p:cNvSpPr txBox="1"/>
          <p:nvPr/>
        </p:nvSpPr>
        <p:spPr>
          <a:xfrm>
            <a:off x="6575822" y="3397047"/>
            <a:ext cx="2965658" cy="1169551"/>
          </a:xfrm>
          <a:prstGeom prst="rect">
            <a:avLst/>
          </a:prstGeom>
          <a:noFill/>
        </p:spPr>
        <p:txBody>
          <a:bodyPr wrap="square" rtlCol="0">
            <a:spAutoFit/>
          </a:bodyPr>
          <a:lstStyle/>
          <a:p>
            <a:r>
              <a:rPr lang="en-US" sz="1400" b="1" dirty="0"/>
              <a:t>2015</a:t>
            </a:r>
          </a:p>
          <a:p>
            <a:r>
              <a:rPr lang="en-US" sz="1400" dirty="0"/>
              <a:t>New town</a:t>
            </a:r>
          </a:p>
          <a:p>
            <a:pPr marL="285750" indent="-285750">
              <a:buFont typeface="Arial" panose="020B0604020202020204" pitchFamily="34" charset="0"/>
              <a:buChar char="•"/>
            </a:pPr>
            <a:r>
              <a:rPr lang="en-US" sz="1400" dirty="0"/>
              <a:t>Many networking events</a:t>
            </a:r>
          </a:p>
          <a:p>
            <a:pPr marL="285750" indent="-285750">
              <a:buFont typeface="Arial" panose="020B0604020202020204" pitchFamily="34" charset="0"/>
              <a:buChar char="•"/>
            </a:pPr>
            <a:r>
              <a:rPr lang="en-US" sz="1400" dirty="0"/>
              <a:t>Leadership with Women In Bio</a:t>
            </a:r>
          </a:p>
        </p:txBody>
      </p:sp>
      <p:cxnSp>
        <p:nvCxnSpPr>
          <p:cNvPr id="26" name="Straight Connector 25"/>
          <p:cNvCxnSpPr/>
          <p:nvPr/>
        </p:nvCxnSpPr>
        <p:spPr>
          <a:xfrm>
            <a:off x="259745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9166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8972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08779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18586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28393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138199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925679"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226935"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60931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71599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8364924"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9541480"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9683247"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8" name="Rectangle: Rounded Corners 37"/>
          <p:cNvSpPr/>
          <p:nvPr/>
        </p:nvSpPr>
        <p:spPr>
          <a:xfrm>
            <a:off x="3317357" y="4699854"/>
            <a:ext cx="6224123" cy="574158"/>
          </a:xfrm>
          <a:prstGeom prst="roundRect">
            <a:avLst>
              <a:gd name="adj" fmla="val 7365"/>
            </a:avLst>
          </a:prstGeom>
          <a:solidFill>
            <a:schemeClr val="accent1">
              <a:alpha val="50000"/>
            </a:schemeClr>
          </a:solidFill>
          <a:ln>
            <a:solidFill>
              <a:schemeClr val="accent1">
                <a:shade val="50000"/>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3605257" y="3787294"/>
            <a:ext cx="2965658" cy="738664"/>
          </a:xfrm>
          <a:prstGeom prst="rect">
            <a:avLst/>
          </a:prstGeom>
          <a:noFill/>
        </p:spPr>
        <p:txBody>
          <a:bodyPr wrap="square" rtlCol="0">
            <a:spAutoFit/>
          </a:bodyPr>
          <a:lstStyle/>
          <a:p>
            <a:r>
              <a:rPr lang="en-US" sz="1400" b="1" dirty="0">
                <a:solidFill>
                  <a:schemeClr val="bg2">
                    <a:lumMod val="50000"/>
                    <a:lumOff val="50000"/>
                  </a:schemeClr>
                </a:solidFill>
              </a:rPr>
              <a:t>2014</a:t>
            </a:r>
          </a:p>
          <a:p>
            <a:r>
              <a:rPr lang="en-US" sz="1400" dirty="0">
                <a:solidFill>
                  <a:schemeClr val="bg2">
                    <a:lumMod val="50000"/>
                    <a:lumOff val="50000"/>
                  </a:schemeClr>
                </a:solidFill>
              </a:rPr>
              <a:t>Won SPROUT funding: buy equipment to scale </a:t>
            </a:r>
            <a:r>
              <a:rPr lang="en-US" sz="1400" i="1" dirty="0">
                <a:solidFill>
                  <a:schemeClr val="bg2">
                    <a:lumMod val="50000"/>
                    <a:lumOff val="50000"/>
                  </a:schemeClr>
                </a:solidFill>
              </a:rPr>
              <a:t>in vivo work</a:t>
            </a:r>
            <a:endParaRPr lang="en-US" sz="1400" dirty="0">
              <a:solidFill>
                <a:schemeClr val="bg2">
                  <a:lumMod val="50000"/>
                  <a:lumOff val="50000"/>
                </a:schemeClr>
              </a:solidFill>
            </a:endParaRPr>
          </a:p>
        </p:txBody>
      </p:sp>
    </p:spTree>
    <p:extLst>
      <p:ext uri="{BB962C8B-B14F-4D97-AF65-F5344CB8AC3E}">
        <p14:creationId xmlns:p14="http://schemas.microsoft.com/office/powerpoint/2010/main" val="1651391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story</a:t>
            </a:r>
          </a:p>
        </p:txBody>
      </p:sp>
      <p:cxnSp>
        <p:nvCxnSpPr>
          <p:cNvPr id="5" name="Straight Arrow Connector 4"/>
          <p:cNvCxnSpPr/>
          <p:nvPr/>
        </p:nvCxnSpPr>
        <p:spPr>
          <a:xfrm flipV="1">
            <a:off x="401320" y="5005276"/>
            <a:ext cx="11389360" cy="0"/>
          </a:xfrm>
          <a:prstGeom prst="straightConnector1">
            <a:avLst/>
          </a:prstGeom>
          <a:ln w="7620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0132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49938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69552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1198" y="1940382"/>
            <a:ext cx="3352200" cy="954107"/>
          </a:xfrm>
          <a:prstGeom prst="rect">
            <a:avLst/>
          </a:prstGeom>
          <a:noFill/>
        </p:spPr>
        <p:txBody>
          <a:bodyPr wrap="none" rtlCol="0">
            <a:spAutoFit/>
          </a:bodyPr>
          <a:lstStyle/>
          <a:p>
            <a:r>
              <a:rPr lang="en-US" sz="1400" b="1" dirty="0">
                <a:solidFill>
                  <a:schemeClr val="bg2">
                    <a:lumMod val="50000"/>
                    <a:lumOff val="50000"/>
                  </a:schemeClr>
                </a:solidFill>
              </a:rPr>
              <a:t>Summer 2006</a:t>
            </a:r>
          </a:p>
          <a:p>
            <a:r>
              <a:rPr lang="en-US" sz="1400" dirty="0">
                <a:solidFill>
                  <a:schemeClr val="bg2">
                    <a:lumMod val="50000"/>
                    <a:lumOff val="50000"/>
                  </a:schemeClr>
                </a:solidFill>
              </a:rPr>
              <a:t>Course Assistant</a:t>
            </a:r>
          </a:p>
          <a:p>
            <a:r>
              <a:rPr lang="en-US" sz="1400" dirty="0">
                <a:solidFill>
                  <a:schemeClr val="bg2">
                    <a:lumMod val="50000"/>
                    <a:lumOff val="50000"/>
                  </a:schemeClr>
                </a:solidFill>
              </a:rPr>
              <a:t>Neural Systems and Behavior Course</a:t>
            </a:r>
          </a:p>
          <a:p>
            <a:r>
              <a:rPr lang="en-US" sz="1400" dirty="0">
                <a:solidFill>
                  <a:schemeClr val="bg2">
                    <a:lumMod val="50000"/>
                    <a:lumOff val="50000"/>
                  </a:schemeClr>
                </a:solidFill>
              </a:rPr>
              <a:t>Marine Biological Lab</a:t>
            </a:r>
          </a:p>
        </p:txBody>
      </p:sp>
      <p:sp>
        <p:nvSpPr>
          <p:cNvPr id="13" name="TextBox 12"/>
          <p:cNvSpPr txBox="1"/>
          <p:nvPr/>
        </p:nvSpPr>
        <p:spPr>
          <a:xfrm>
            <a:off x="231198" y="2917494"/>
            <a:ext cx="2162772" cy="738664"/>
          </a:xfrm>
          <a:prstGeom prst="rect">
            <a:avLst/>
          </a:prstGeom>
          <a:noFill/>
        </p:spPr>
        <p:txBody>
          <a:bodyPr wrap="none" rtlCol="0">
            <a:spAutoFit/>
          </a:bodyPr>
          <a:lstStyle/>
          <a:p>
            <a:r>
              <a:rPr lang="en-US" sz="1400" b="1" dirty="0">
                <a:solidFill>
                  <a:schemeClr val="bg2">
                    <a:lumMod val="50000"/>
                    <a:lumOff val="50000"/>
                  </a:schemeClr>
                </a:solidFill>
              </a:rPr>
              <a:t>August 2006-April 2008</a:t>
            </a:r>
          </a:p>
          <a:p>
            <a:r>
              <a:rPr lang="en-US" sz="1400" dirty="0">
                <a:solidFill>
                  <a:schemeClr val="bg2">
                    <a:lumMod val="50000"/>
                    <a:lumOff val="50000"/>
                  </a:schemeClr>
                </a:solidFill>
              </a:rPr>
              <a:t>Research Assistant</a:t>
            </a:r>
          </a:p>
          <a:p>
            <a:r>
              <a:rPr lang="en-US" sz="1400" dirty="0">
                <a:solidFill>
                  <a:schemeClr val="bg2">
                    <a:lumMod val="50000"/>
                    <a:lumOff val="50000"/>
                  </a:schemeClr>
                </a:solidFill>
              </a:rPr>
              <a:t>MIT</a:t>
            </a:r>
          </a:p>
        </p:txBody>
      </p:sp>
      <p:sp>
        <p:nvSpPr>
          <p:cNvPr id="15" name="Rectangle: Rounded Corners 14"/>
          <p:cNvSpPr/>
          <p:nvPr/>
        </p:nvSpPr>
        <p:spPr>
          <a:xfrm>
            <a:off x="231198" y="5424734"/>
            <a:ext cx="11730429" cy="1253480"/>
          </a:xfrm>
          <a:prstGeom prst="roundRect">
            <a:avLst>
              <a:gd name="adj" fmla="val 7365"/>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numCol="3" rtlCol="0" anchor="t"/>
          <a:lstStyle/>
          <a:p>
            <a:pPr marL="285750" indent="-285750">
              <a:buFont typeface="Arial" panose="020B0604020202020204" pitchFamily="34" charset="0"/>
              <a:buChar char="•"/>
            </a:pPr>
            <a:r>
              <a:rPr lang="en-US" dirty="0"/>
              <a:t>Networking</a:t>
            </a:r>
          </a:p>
          <a:p>
            <a:pPr marL="285750" indent="-285750">
              <a:buFont typeface="Arial" panose="020B0604020202020204" pitchFamily="34" charset="0"/>
              <a:buChar char="•"/>
            </a:pPr>
            <a:r>
              <a:rPr lang="en-US" dirty="0"/>
              <a:t>I’m not happy in isolation</a:t>
            </a:r>
          </a:p>
          <a:p>
            <a:pPr marL="285750" indent="-285750">
              <a:buFont typeface="Arial" panose="020B0604020202020204" pitchFamily="34" charset="0"/>
              <a:buChar char="•"/>
            </a:pPr>
            <a:r>
              <a:rPr lang="en-US" dirty="0"/>
              <a:t>Making strategic decisions to balance resources</a:t>
            </a:r>
          </a:p>
          <a:p>
            <a:pPr marL="285750" indent="-285750">
              <a:buFont typeface="Arial" panose="020B0604020202020204" pitchFamily="34" charset="0"/>
              <a:buChar char="•"/>
            </a:pPr>
            <a:r>
              <a:rPr lang="en-US" dirty="0"/>
              <a:t>Research skills- new knowledge</a:t>
            </a:r>
          </a:p>
          <a:p>
            <a:pPr marL="285750" indent="-285750">
              <a:buFont typeface="Arial" panose="020B0604020202020204" pitchFamily="34" charset="0"/>
              <a:buChar char="•"/>
            </a:pPr>
            <a:r>
              <a:rPr lang="en-US" dirty="0"/>
              <a:t>Agile- new skills</a:t>
            </a:r>
          </a:p>
          <a:p>
            <a:pPr marL="285750" indent="-285750">
              <a:buFont typeface="Arial" panose="020B0604020202020204" pitchFamily="34" charset="0"/>
              <a:buChar char="•"/>
            </a:pPr>
            <a:r>
              <a:rPr lang="en-US" dirty="0"/>
              <a:t>Fearless</a:t>
            </a:r>
          </a:p>
          <a:p>
            <a:pPr marL="285750" indent="-285750">
              <a:buFont typeface="Arial" panose="020B0604020202020204" pitchFamily="34" charset="0"/>
              <a:buChar char="•"/>
            </a:pPr>
            <a:r>
              <a:rPr lang="en-US" dirty="0"/>
              <a:t>Communication</a:t>
            </a:r>
          </a:p>
          <a:p>
            <a:pPr marL="285750" indent="-285750">
              <a:buFont typeface="Arial" panose="020B0604020202020204" pitchFamily="34" charset="0"/>
              <a:buChar char="•"/>
            </a:pPr>
            <a:r>
              <a:rPr lang="en-US" dirty="0"/>
              <a:t>Management</a:t>
            </a:r>
          </a:p>
          <a:p>
            <a:pPr marL="285750" indent="-285750">
              <a:buFont typeface="Arial" panose="020B0604020202020204" pitchFamily="34" charset="0"/>
              <a:buChar char="•"/>
            </a:pPr>
            <a:r>
              <a:rPr lang="en-US" dirty="0"/>
              <a:t>Leadership</a:t>
            </a:r>
          </a:p>
          <a:p>
            <a:pPr marL="285750" indent="-285750">
              <a:buFont typeface="Arial" panose="020B0604020202020204" pitchFamily="34" charset="0"/>
              <a:buChar char="•"/>
            </a:pPr>
            <a:r>
              <a:rPr lang="en-US" dirty="0"/>
              <a:t>Prioritization</a:t>
            </a:r>
          </a:p>
          <a:p>
            <a:pPr marL="285750" indent="-285750">
              <a:buFont typeface="Arial" panose="020B0604020202020204" pitchFamily="34" charset="0"/>
              <a:buChar char="•"/>
            </a:pPr>
            <a:r>
              <a:rPr lang="en-US" dirty="0"/>
              <a:t>Take control of your career</a:t>
            </a:r>
          </a:p>
        </p:txBody>
      </p:sp>
      <p:sp>
        <p:nvSpPr>
          <p:cNvPr id="16" name="TextBox 15"/>
          <p:cNvSpPr txBox="1"/>
          <p:nvPr/>
        </p:nvSpPr>
        <p:spPr>
          <a:xfrm>
            <a:off x="231198" y="3675018"/>
            <a:ext cx="2852063" cy="738664"/>
          </a:xfrm>
          <a:prstGeom prst="rect">
            <a:avLst/>
          </a:prstGeom>
          <a:noFill/>
        </p:spPr>
        <p:txBody>
          <a:bodyPr wrap="none" rtlCol="0">
            <a:spAutoFit/>
          </a:bodyPr>
          <a:lstStyle/>
          <a:p>
            <a:r>
              <a:rPr lang="en-US" sz="1400" b="1" dirty="0">
                <a:solidFill>
                  <a:schemeClr val="bg2">
                    <a:lumMod val="50000"/>
                    <a:lumOff val="50000"/>
                  </a:schemeClr>
                </a:solidFill>
              </a:rPr>
              <a:t>2008-2015</a:t>
            </a:r>
          </a:p>
          <a:p>
            <a:r>
              <a:rPr lang="en-US" sz="1400" dirty="0">
                <a:solidFill>
                  <a:schemeClr val="bg2">
                    <a:lumMod val="50000"/>
                    <a:lumOff val="50000"/>
                  </a:schemeClr>
                </a:solidFill>
              </a:rPr>
              <a:t>PhD Candidate, Neuroscience</a:t>
            </a:r>
          </a:p>
          <a:p>
            <a:r>
              <a:rPr lang="en-US" sz="1400" dirty="0">
                <a:solidFill>
                  <a:schemeClr val="bg2">
                    <a:lumMod val="50000"/>
                    <a:lumOff val="50000"/>
                  </a:schemeClr>
                </a:solidFill>
              </a:rPr>
              <a:t>Brandeis University</a:t>
            </a:r>
          </a:p>
        </p:txBody>
      </p:sp>
      <p:sp>
        <p:nvSpPr>
          <p:cNvPr id="17" name="TextBox 16"/>
          <p:cNvSpPr txBox="1"/>
          <p:nvPr/>
        </p:nvSpPr>
        <p:spPr>
          <a:xfrm>
            <a:off x="3605257" y="1940382"/>
            <a:ext cx="2965658" cy="738664"/>
          </a:xfrm>
          <a:prstGeom prst="rect">
            <a:avLst/>
          </a:prstGeom>
          <a:noFill/>
        </p:spPr>
        <p:txBody>
          <a:bodyPr wrap="square" rtlCol="0">
            <a:spAutoFit/>
          </a:bodyPr>
          <a:lstStyle/>
          <a:p>
            <a:r>
              <a:rPr lang="en-US" sz="1400" b="1" dirty="0">
                <a:solidFill>
                  <a:schemeClr val="bg2">
                    <a:lumMod val="50000"/>
                    <a:lumOff val="50000"/>
                  </a:schemeClr>
                </a:solidFill>
              </a:rPr>
              <a:t>2011</a:t>
            </a:r>
          </a:p>
          <a:p>
            <a:r>
              <a:rPr lang="en-US" sz="1400" dirty="0">
                <a:solidFill>
                  <a:schemeClr val="bg2">
                    <a:lumMod val="50000"/>
                    <a:lumOff val="50000"/>
                  </a:schemeClr>
                </a:solidFill>
              </a:rPr>
              <a:t>Dropped my most productive project for strategic reasons</a:t>
            </a:r>
          </a:p>
        </p:txBody>
      </p:sp>
      <p:sp>
        <p:nvSpPr>
          <p:cNvPr id="18" name="TextBox 17"/>
          <p:cNvSpPr txBox="1"/>
          <p:nvPr/>
        </p:nvSpPr>
        <p:spPr>
          <a:xfrm>
            <a:off x="3605257" y="2654720"/>
            <a:ext cx="2965658" cy="1169551"/>
          </a:xfrm>
          <a:prstGeom prst="rect">
            <a:avLst/>
          </a:prstGeom>
          <a:noFill/>
        </p:spPr>
        <p:txBody>
          <a:bodyPr wrap="square" rtlCol="0">
            <a:spAutoFit/>
          </a:bodyPr>
          <a:lstStyle/>
          <a:p>
            <a:r>
              <a:rPr lang="en-US" sz="1400" b="1" dirty="0">
                <a:solidFill>
                  <a:schemeClr val="bg2">
                    <a:lumMod val="50000"/>
                    <a:lumOff val="50000"/>
                  </a:schemeClr>
                </a:solidFill>
              </a:rPr>
              <a:t>2012</a:t>
            </a:r>
          </a:p>
          <a:p>
            <a:r>
              <a:rPr lang="en-US" sz="1400" dirty="0">
                <a:solidFill>
                  <a:schemeClr val="bg2">
                    <a:lumMod val="50000"/>
                    <a:lumOff val="50000"/>
                  </a:schemeClr>
                </a:solidFill>
              </a:rPr>
              <a:t>Discovered a mechanism relevant to epilepsy</a:t>
            </a:r>
          </a:p>
          <a:p>
            <a:pPr marL="285750" indent="-285750">
              <a:buFont typeface="Arial" panose="020B0604020202020204" pitchFamily="34" charset="0"/>
              <a:buChar char="•"/>
            </a:pPr>
            <a:r>
              <a:rPr lang="en-US" sz="1400" dirty="0">
                <a:solidFill>
                  <a:schemeClr val="bg2">
                    <a:lumMod val="50000"/>
                    <a:lumOff val="50000"/>
                  </a:schemeClr>
                </a:solidFill>
              </a:rPr>
              <a:t>Learn about epilepsy</a:t>
            </a:r>
          </a:p>
          <a:p>
            <a:pPr marL="285750" indent="-285750">
              <a:buFont typeface="Arial" panose="020B0604020202020204" pitchFamily="34" charset="0"/>
              <a:buChar char="•"/>
            </a:pPr>
            <a:r>
              <a:rPr lang="en-US" sz="1400" dirty="0">
                <a:solidFill>
                  <a:schemeClr val="bg2">
                    <a:lumMod val="50000"/>
                    <a:lumOff val="50000"/>
                  </a:schemeClr>
                </a:solidFill>
              </a:rPr>
              <a:t>Pilot 3 </a:t>
            </a:r>
            <a:r>
              <a:rPr lang="en-US" sz="1400" i="1" dirty="0">
                <a:solidFill>
                  <a:schemeClr val="bg2">
                    <a:lumMod val="50000"/>
                    <a:lumOff val="50000"/>
                  </a:schemeClr>
                </a:solidFill>
              </a:rPr>
              <a:t>in vivo </a:t>
            </a:r>
            <a:r>
              <a:rPr lang="en-US" sz="1400" dirty="0">
                <a:solidFill>
                  <a:schemeClr val="bg2">
                    <a:lumMod val="50000"/>
                    <a:lumOff val="50000"/>
                  </a:schemeClr>
                </a:solidFill>
              </a:rPr>
              <a:t>models</a:t>
            </a:r>
          </a:p>
        </p:txBody>
      </p:sp>
      <p:cxnSp>
        <p:nvCxnSpPr>
          <p:cNvPr id="19" name="Straight Connector 18"/>
          <p:cNvCxnSpPr/>
          <p:nvPr/>
        </p:nvCxnSpPr>
        <p:spPr>
          <a:xfrm>
            <a:off x="479359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575822" y="1940382"/>
            <a:ext cx="2965658" cy="1384995"/>
          </a:xfrm>
          <a:prstGeom prst="rect">
            <a:avLst/>
          </a:prstGeom>
          <a:noFill/>
        </p:spPr>
        <p:txBody>
          <a:bodyPr wrap="square" rtlCol="0">
            <a:spAutoFit/>
          </a:bodyPr>
          <a:lstStyle/>
          <a:p>
            <a:r>
              <a:rPr lang="en-US" sz="1400" b="1" dirty="0"/>
              <a:t>2015</a:t>
            </a:r>
          </a:p>
          <a:p>
            <a:r>
              <a:rPr lang="en-US" sz="1400" dirty="0"/>
              <a:t>Postdoc in neural circuits of pain</a:t>
            </a:r>
          </a:p>
          <a:p>
            <a:pPr marL="285750" indent="-285750">
              <a:buFont typeface="Arial" panose="020B0604020202020204" pitchFamily="34" charset="0"/>
              <a:buChar char="•"/>
            </a:pPr>
            <a:r>
              <a:rPr lang="en-US" sz="1400" dirty="0"/>
              <a:t>All new field, many new techniques</a:t>
            </a:r>
          </a:p>
          <a:p>
            <a:pPr marL="285750" indent="-285750">
              <a:buFont typeface="Arial" panose="020B0604020202020204" pitchFamily="34" charset="0"/>
              <a:buChar char="•"/>
            </a:pPr>
            <a:r>
              <a:rPr lang="en-US" sz="1400" dirty="0"/>
              <a:t>3 papers, 2 grants in 1.5 years</a:t>
            </a:r>
          </a:p>
        </p:txBody>
      </p:sp>
      <p:sp>
        <p:nvSpPr>
          <p:cNvPr id="22" name="TextBox 21"/>
          <p:cNvSpPr txBox="1"/>
          <p:nvPr/>
        </p:nvSpPr>
        <p:spPr>
          <a:xfrm>
            <a:off x="6575822" y="3397047"/>
            <a:ext cx="2965658" cy="1169551"/>
          </a:xfrm>
          <a:prstGeom prst="rect">
            <a:avLst/>
          </a:prstGeom>
          <a:noFill/>
        </p:spPr>
        <p:txBody>
          <a:bodyPr wrap="square" rtlCol="0">
            <a:spAutoFit/>
          </a:bodyPr>
          <a:lstStyle/>
          <a:p>
            <a:r>
              <a:rPr lang="en-US" sz="1400" b="1" dirty="0">
                <a:solidFill>
                  <a:schemeClr val="bg2">
                    <a:lumMod val="50000"/>
                    <a:lumOff val="50000"/>
                  </a:schemeClr>
                </a:solidFill>
              </a:rPr>
              <a:t>2015</a:t>
            </a:r>
          </a:p>
          <a:p>
            <a:r>
              <a:rPr lang="en-US" sz="1400" dirty="0">
                <a:solidFill>
                  <a:schemeClr val="bg2">
                    <a:lumMod val="50000"/>
                    <a:lumOff val="50000"/>
                  </a:schemeClr>
                </a:solidFill>
              </a:rPr>
              <a:t>New town</a:t>
            </a:r>
          </a:p>
          <a:p>
            <a:pPr marL="285750" indent="-285750">
              <a:buFont typeface="Arial" panose="020B0604020202020204" pitchFamily="34" charset="0"/>
              <a:buChar char="•"/>
            </a:pPr>
            <a:r>
              <a:rPr lang="en-US" sz="1400" dirty="0">
                <a:solidFill>
                  <a:schemeClr val="bg2">
                    <a:lumMod val="50000"/>
                    <a:lumOff val="50000"/>
                  </a:schemeClr>
                </a:solidFill>
              </a:rPr>
              <a:t>Many networking events</a:t>
            </a:r>
          </a:p>
          <a:p>
            <a:pPr marL="285750" indent="-285750">
              <a:buFont typeface="Arial" panose="020B0604020202020204" pitchFamily="34" charset="0"/>
              <a:buChar char="•"/>
            </a:pPr>
            <a:r>
              <a:rPr lang="en-US" sz="1400" dirty="0">
                <a:solidFill>
                  <a:schemeClr val="bg2">
                    <a:lumMod val="50000"/>
                    <a:lumOff val="50000"/>
                  </a:schemeClr>
                </a:solidFill>
              </a:rPr>
              <a:t>Leadership with Women In Bio</a:t>
            </a:r>
          </a:p>
        </p:txBody>
      </p:sp>
      <p:sp>
        <p:nvSpPr>
          <p:cNvPr id="23" name="TextBox 22"/>
          <p:cNvSpPr txBox="1"/>
          <p:nvPr/>
        </p:nvSpPr>
        <p:spPr>
          <a:xfrm>
            <a:off x="9541480" y="1940382"/>
            <a:ext cx="2965658" cy="954107"/>
          </a:xfrm>
          <a:prstGeom prst="rect">
            <a:avLst/>
          </a:prstGeom>
          <a:noFill/>
        </p:spPr>
        <p:txBody>
          <a:bodyPr wrap="square" rtlCol="0">
            <a:spAutoFit/>
          </a:bodyPr>
          <a:lstStyle/>
          <a:p>
            <a:r>
              <a:rPr lang="en-US" sz="1400" b="1" dirty="0"/>
              <a:t>2015</a:t>
            </a:r>
          </a:p>
          <a:p>
            <a:r>
              <a:rPr lang="en-US" sz="1400" dirty="0"/>
              <a:t>Skills outside of Academia</a:t>
            </a:r>
          </a:p>
          <a:p>
            <a:pPr marL="285750" indent="-285750">
              <a:buFont typeface="Arial" panose="020B0604020202020204" pitchFamily="34" charset="0"/>
              <a:buChar char="•"/>
            </a:pPr>
            <a:r>
              <a:rPr lang="en-US" sz="1400" dirty="0"/>
              <a:t>Consulting</a:t>
            </a:r>
          </a:p>
          <a:p>
            <a:pPr marL="285750" indent="-285750">
              <a:buFont typeface="Arial" panose="020B0604020202020204" pitchFamily="34" charset="0"/>
              <a:buChar char="•"/>
            </a:pPr>
            <a:r>
              <a:rPr lang="en-US" sz="1400" dirty="0"/>
              <a:t>Business development</a:t>
            </a:r>
          </a:p>
        </p:txBody>
      </p:sp>
      <p:cxnSp>
        <p:nvCxnSpPr>
          <p:cNvPr id="26" name="Straight Connector 25"/>
          <p:cNvCxnSpPr/>
          <p:nvPr/>
        </p:nvCxnSpPr>
        <p:spPr>
          <a:xfrm>
            <a:off x="259745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9166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8972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08779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18586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28393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138199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925679"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226935"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60931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71599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8364924"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9541480"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9683247"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10069563"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8" name="Rectangle: Rounded Corners 37"/>
          <p:cNvSpPr/>
          <p:nvPr/>
        </p:nvSpPr>
        <p:spPr>
          <a:xfrm>
            <a:off x="3317357" y="4699854"/>
            <a:ext cx="6224123" cy="574158"/>
          </a:xfrm>
          <a:prstGeom prst="roundRect">
            <a:avLst>
              <a:gd name="adj" fmla="val 7365"/>
            </a:avLst>
          </a:prstGeom>
          <a:solidFill>
            <a:schemeClr val="accent1">
              <a:alpha val="50000"/>
            </a:schemeClr>
          </a:solidFill>
          <a:ln>
            <a:solidFill>
              <a:schemeClr val="accent1">
                <a:shade val="50000"/>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3605257" y="3787294"/>
            <a:ext cx="2965658" cy="738664"/>
          </a:xfrm>
          <a:prstGeom prst="rect">
            <a:avLst/>
          </a:prstGeom>
          <a:noFill/>
        </p:spPr>
        <p:txBody>
          <a:bodyPr wrap="square" rtlCol="0">
            <a:spAutoFit/>
          </a:bodyPr>
          <a:lstStyle/>
          <a:p>
            <a:r>
              <a:rPr lang="en-US" sz="1400" b="1" dirty="0">
                <a:solidFill>
                  <a:schemeClr val="bg2">
                    <a:lumMod val="50000"/>
                    <a:lumOff val="50000"/>
                  </a:schemeClr>
                </a:solidFill>
              </a:rPr>
              <a:t>2014</a:t>
            </a:r>
          </a:p>
          <a:p>
            <a:r>
              <a:rPr lang="en-US" sz="1400" dirty="0">
                <a:solidFill>
                  <a:schemeClr val="bg2">
                    <a:lumMod val="50000"/>
                    <a:lumOff val="50000"/>
                  </a:schemeClr>
                </a:solidFill>
              </a:rPr>
              <a:t>Won SPROUT funding: buy equipment to scale </a:t>
            </a:r>
            <a:r>
              <a:rPr lang="en-US" sz="1400" i="1" dirty="0">
                <a:solidFill>
                  <a:schemeClr val="bg2">
                    <a:lumMod val="50000"/>
                    <a:lumOff val="50000"/>
                  </a:schemeClr>
                </a:solidFill>
              </a:rPr>
              <a:t>in vivo work</a:t>
            </a:r>
            <a:endParaRPr lang="en-US" sz="1400" dirty="0">
              <a:solidFill>
                <a:schemeClr val="bg2">
                  <a:lumMod val="50000"/>
                  <a:lumOff val="50000"/>
                </a:schemeClr>
              </a:solidFill>
            </a:endParaRPr>
          </a:p>
        </p:txBody>
      </p:sp>
    </p:spTree>
    <p:extLst>
      <p:ext uri="{BB962C8B-B14F-4D97-AF65-F5344CB8AC3E}">
        <p14:creationId xmlns:p14="http://schemas.microsoft.com/office/powerpoint/2010/main" val="248347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story</a:t>
            </a:r>
          </a:p>
        </p:txBody>
      </p:sp>
      <p:cxnSp>
        <p:nvCxnSpPr>
          <p:cNvPr id="5" name="Straight Arrow Connector 4"/>
          <p:cNvCxnSpPr/>
          <p:nvPr/>
        </p:nvCxnSpPr>
        <p:spPr>
          <a:xfrm flipV="1">
            <a:off x="401320" y="5005276"/>
            <a:ext cx="11389360" cy="0"/>
          </a:xfrm>
          <a:prstGeom prst="straightConnector1">
            <a:avLst/>
          </a:prstGeom>
          <a:ln w="7620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0132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49938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69552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1198" y="1940382"/>
            <a:ext cx="3352200" cy="954107"/>
          </a:xfrm>
          <a:prstGeom prst="rect">
            <a:avLst/>
          </a:prstGeom>
          <a:noFill/>
        </p:spPr>
        <p:txBody>
          <a:bodyPr wrap="none" rtlCol="0">
            <a:spAutoFit/>
          </a:bodyPr>
          <a:lstStyle/>
          <a:p>
            <a:r>
              <a:rPr lang="en-US" sz="1400" b="1" dirty="0">
                <a:solidFill>
                  <a:schemeClr val="bg2">
                    <a:lumMod val="50000"/>
                    <a:lumOff val="50000"/>
                  </a:schemeClr>
                </a:solidFill>
              </a:rPr>
              <a:t>Summer 2006</a:t>
            </a:r>
          </a:p>
          <a:p>
            <a:r>
              <a:rPr lang="en-US" sz="1400" dirty="0">
                <a:solidFill>
                  <a:schemeClr val="bg2">
                    <a:lumMod val="50000"/>
                    <a:lumOff val="50000"/>
                  </a:schemeClr>
                </a:solidFill>
              </a:rPr>
              <a:t>Course Assistant</a:t>
            </a:r>
          </a:p>
          <a:p>
            <a:r>
              <a:rPr lang="en-US" sz="1400" dirty="0">
                <a:solidFill>
                  <a:schemeClr val="bg2">
                    <a:lumMod val="50000"/>
                    <a:lumOff val="50000"/>
                  </a:schemeClr>
                </a:solidFill>
              </a:rPr>
              <a:t>Neural Systems and Behavior Course</a:t>
            </a:r>
          </a:p>
          <a:p>
            <a:r>
              <a:rPr lang="en-US" sz="1400" dirty="0">
                <a:solidFill>
                  <a:schemeClr val="bg2">
                    <a:lumMod val="50000"/>
                    <a:lumOff val="50000"/>
                  </a:schemeClr>
                </a:solidFill>
              </a:rPr>
              <a:t>Marine Biological Lab</a:t>
            </a:r>
          </a:p>
        </p:txBody>
      </p:sp>
      <p:sp>
        <p:nvSpPr>
          <p:cNvPr id="13" name="TextBox 12"/>
          <p:cNvSpPr txBox="1"/>
          <p:nvPr/>
        </p:nvSpPr>
        <p:spPr>
          <a:xfrm>
            <a:off x="231198" y="2917494"/>
            <a:ext cx="2162772" cy="738664"/>
          </a:xfrm>
          <a:prstGeom prst="rect">
            <a:avLst/>
          </a:prstGeom>
          <a:noFill/>
        </p:spPr>
        <p:txBody>
          <a:bodyPr wrap="none" rtlCol="0">
            <a:spAutoFit/>
          </a:bodyPr>
          <a:lstStyle/>
          <a:p>
            <a:r>
              <a:rPr lang="en-US" sz="1400" b="1" dirty="0">
                <a:solidFill>
                  <a:schemeClr val="bg2">
                    <a:lumMod val="50000"/>
                    <a:lumOff val="50000"/>
                  </a:schemeClr>
                </a:solidFill>
              </a:rPr>
              <a:t>August 2006-April 2008</a:t>
            </a:r>
          </a:p>
          <a:p>
            <a:r>
              <a:rPr lang="en-US" sz="1400" dirty="0">
                <a:solidFill>
                  <a:schemeClr val="bg2">
                    <a:lumMod val="50000"/>
                    <a:lumOff val="50000"/>
                  </a:schemeClr>
                </a:solidFill>
              </a:rPr>
              <a:t>Research Assistant</a:t>
            </a:r>
          </a:p>
          <a:p>
            <a:r>
              <a:rPr lang="en-US" sz="1400" dirty="0">
                <a:solidFill>
                  <a:schemeClr val="bg2">
                    <a:lumMod val="50000"/>
                    <a:lumOff val="50000"/>
                  </a:schemeClr>
                </a:solidFill>
              </a:rPr>
              <a:t>MIT</a:t>
            </a:r>
          </a:p>
        </p:txBody>
      </p:sp>
      <p:sp>
        <p:nvSpPr>
          <p:cNvPr id="15" name="Rectangle: Rounded Corners 14"/>
          <p:cNvSpPr/>
          <p:nvPr/>
        </p:nvSpPr>
        <p:spPr>
          <a:xfrm>
            <a:off x="231198" y="5424734"/>
            <a:ext cx="11730429" cy="1253480"/>
          </a:xfrm>
          <a:prstGeom prst="roundRect">
            <a:avLst>
              <a:gd name="adj" fmla="val 7365"/>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numCol="3" rtlCol="0" anchor="t"/>
          <a:lstStyle/>
          <a:p>
            <a:pPr marL="285750" indent="-285750">
              <a:buFont typeface="Arial" panose="020B0604020202020204" pitchFamily="34" charset="0"/>
              <a:buChar char="•"/>
            </a:pPr>
            <a:r>
              <a:rPr lang="en-US" dirty="0"/>
              <a:t>Networking</a:t>
            </a:r>
          </a:p>
          <a:p>
            <a:pPr marL="285750" indent="-285750">
              <a:buFont typeface="Arial" panose="020B0604020202020204" pitchFamily="34" charset="0"/>
              <a:buChar char="•"/>
            </a:pPr>
            <a:r>
              <a:rPr lang="en-US" dirty="0"/>
              <a:t>I’m not happy in isolation</a:t>
            </a:r>
          </a:p>
          <a:p>
            <a:pPr marL="285750" indent="-285750">
              <a:buFont typeface="Arial" panose="020B0604020202020204" pitchFamily="34" charset="0"/>
              <a:buChar char="•"/>
            </a:pPr>
            <a:r>
              <a:rPr lang="en-US" dirty="0"/>
              <a:t>Making strategic decisions to balance resources</a:t>
            </a:r>
          </a:p>
          <a:p>
            <a:pPr marL="285750" indent="-285750">
              <a:buFont typeface="Arial" panose="020B0604020202020204" pitchFamily="34" charset="0"/>
              <a:buChar char="•"/>
            </a:pPr>
            <a:r>
              <a:rPr lang="en-US" dirty="0"/>
              <a:t>Research skills- new knowledge</a:t>
            </a:r>
          </a:p>
          <a:p>
            <a:pPr marL="285750" indent="-285750">
              <a:buFont typeface="Arial" panose="020B0604020202020204" pitchFamily="34" charset="0"/>
              <a:buChar char="•"/>
            </a:pPr>
            <a:r>
              <a:rPr lang="en-US" dirty="0"/>
              <a:t>Agile- new skills</a:t>
            </a:r>
          </a:p>
          <a:p>
            <a:pPr marL="285750" indent="-285750">
              <a:buFont typeface="Arial" panose="020B0604020202020204" pitchFamily="34" charset="0"/>
              <a:buChar char="•"/>
            </a:pPr>
            <a:r>
              <a:rPr lang="en-US" dirty="0"/>
              <a:t>Fearless</a:t>
            </a:r>
          </a:p>
          <a:p>
            <a:pPr marL="285750" indent="-285750">
              <a:buFont typeface="Arial" panose="020B0604020202020204" pitchFamily="34" charset="0"/>
              <a:buChar char="•"/>
            </a:pPr>
            <a:r>
              <a:rPr lang="en-US" dirty="0"/>
              <a:t>Communication</a:t>
            </a:r>
          </a:p>
          <a:p>
            <a:pPr marL="285750" indent="-285750">
              <a:buFont typeface="Arial" panose="020B0604020202020204" pitchFamily="34" charset="0"/>
              <a:buChar char="•"/>
            </a:pPr>
            <a:r>
              <a:rPr lang="en-US" dirty="0"/>
              <a:t>Management</a:t>
            </a:r>
          </a:p>
          <a:p>
            <a:pPr marL="285750" indent="-285750">
              <a:buFont typeface="Arial" panose="020B0604020202020204" pitchFamily="34" charset="0"/>
              <a:buChar char="•"/>
            </a:pPr>
            <a:r>
              <a:rPr lang="en-US" dirty="0"/>
              <a:t>Leadership</a:t>
            </a:r>
          </a:p>
          <a:p>
            <a:pPr marL="285750" indent="-285750">
              <a:buFont typeface="Arial" panose="020B0604020202020204" pitchFamily="34" charset="0"/>
              <a:buChar char="•"/>
            </a:pPr>
            <a:r>
              <a:rPr lang="en-US" dirty="0"/>
              <a:t>Prioritization</a:t>
            </a:r>
          </a:p>
          <a:p>
            <a:pPr marL="285750" indent="-285750">
              <a:buFont typeface="Arial" panose="020B0604020202020204" pitchFamily="34" charset="0"/>
              <a:buChar char="•"/>
            </a:pPr>
            <a:r>
              <a:rPr lang="en-US" dirty="0"/>
              <a:t>Take control of your career</a:t>
            </a:r>
          </a:p>
        </p:txBody>
      </p:sp>
      <p:sp>
        <p:nvSpPr>
          <p:cNvPr id="16" name="TextBox 15"/>
          <p:cNvSpPr txBox="1"/>
          <p:nvPr/>
        </p:nvSpPr>
        <p:spPr>
          <a:xfrm>
            <a:off x="231198" y="3675018"/>
            <a:ext cx="2852063" cy="738664"/>
          </a:xfrm>
          <a:prstGeom prst="rect">
            <a:avLst/>
          </a:prstGeom>
          <a:noFill/>
        </p:spPr>
        <p:txBody>
          <a:bodyPr wrap="none" rtlCol="0">
            <a:spAutoFit/>
          </a:bodyPr>
          <a:lstStyle/>
          <a:p>
            <a:r>
              <a:rPr lang="en-US" sz="1400" b="1" dirty="0">
                <a:solidFill>
                  <a:schemeClr val="bg2">
                    <a:lumMod val="50000"/>
                    <a:lumOff val="50000"/>
                  </a:schemeClr>
                </a:solidFill>
              </a:rPr>
              <a:t>2008-2015</a:t>
            </a:r>
          </a:p>
          <a:p>
            <a:r>
              <a:rPr lang="en-US" sz="1400" dirty="0">
                <a:solidFill>
                  <a:schemeClr val="bg2">
                    <a:lumMod val="50000"/>
                    <a:lumOff val="50000"/>
                  </a:schemeClr>
                </a:solidFill>
              </a:rPr>
              <a:t>PhD Candidate, Neuroscience</a:t>
            </a:r>
          </a:p>
          <a:p>
            <a:r>
              <a:rPr lang="en-US" sz="1400" dirty="0">
                <a:solidFill>
                  <a:schemeClr val="bg2">
                    <a:lumMod val="50000"/>
                    <a:lumOff val="50000"/>
                  </a:schemeClr>
                </a:solidFill>
              </a:rPr>
              <a:t>Brandeis University</a:t>
            </a:r>
          </a:p>
        </p:txBody>
      </p:sp>
      <p:sp>
        <p:nvSpPr>
          <p:cNvPr id="17" name="TextBox 16"/>
          <p:cNvSpPr txBox="1"/>
          <p:nvPr/>
        </p:nvSpPr>
        <p:spPr>
          <a:xfrm>
            <a:off x="3605257" y="1940382"/>
            <a:ext cx="2965658" cy="738664"/>
          </a:xfrm>
          <a:prstGeom prst="rect">
            <a:avLst/>
          </a:prstGeom>
          <a:noFill/>
        </p:spPr>
        <p:txBody>
          <a:bodyPr wrap="square" rtlCol="0">
            <a:spAutoFit/>
          </a:bodyPr>
          <a:lstStyle/>
          <a:p>
            <a:r>
              <a:rPr lang="en-US" sz="1400" b="1" dirty="0">
                <a:solidFill>
                  <a:schemeClr val="bg2">
                    <a:lumMod val="50000"/>
                    <a:lumOff val="50000"/>
                  </a:schemeClr>
                </a:solidFill>
              </a:rPr>
              <a:t>2011</a:t>
            </a:r>
          </a:p>
          <a:p>
            <a:r>
              <a:rPr lang="en-US" sz="1400" dirty="0">
                <a:solidFill>
                  <a:schemeClr val="bg2">
                    <a:lumMod val="50000"/>
                    <a:lumOff val="50000"/>
                  </a:schemeClr>
                </a:solidFill>
              </a:rPr>
              <a:t>Dropped my most productive project for strategic reasons</a:t>
            </a:r>
          </a:p>
        </p:txBody>
      </p:sp>
      <p:sp>
        <p:nvSpPr>
          <p:cNvPr id="18" name="TextBox 17"/>
          <p:cNvSpPr txBox="1"/>
          <p:nvPr/>
        </p:nvSpPr>
        <p:spPr>
          <a:xfrm>
            <a:off x="3605257" y="2654720"/>
            <a:ext cx="2965658" cy="1169551"/>
          </a:xfrm>
          <a:prstGeom prst="rect">
            <a:avLst/>
          </a:prstGeom>
          <a:noFill/>
        </p:spPr>
        <p:txBody>
          <a:bodyPr wrap="square" rtlCol="0">
            <a:spAutoFit/>
          </a:bodyPr>
          <a:lstStyle/>
          <a:p>
            <a:r>
              <a:rPr lang="en-US" sz="1400" b="1" dirty="0">
                <a:solidFill>
                  <a:schemeClr val="bg2">
                    <a:lumMod val="50000"/>
                    <a:lumOff val="50000"/>
                  </a:schemeClr>
                </a:solidFill>
              </a:rPr>
              <a:t>2012</a:t>
            </a:r>
          </a:p>
          <a:p>
            <a:r>
              <a:rPr lang="en-US" sz="1400" dirty="0">
                <a:solidFill>
                  <a:schemeClr val="bg2">
                    <a:lumMod val="50000"/>
                    <a:lumOff val="50000"/>
                  </a:schemeClr>
                </a:solidFill>
              </a:rPr>
              <a:t>Discovered a mechanism relevant to epilepsy</a:t>
            </a:r>
          </a:p>
          <a:p>
            <a:pPr marL="285750" indent="-285750">
              <a:buFont typeface="Arial" panose="020B0604020202020204" pitchFamily="34" charset="0"/>
              <a:buChar char="•"/>
            </a:pPr>
            <a:r>
              <a:rPr lang="en-US" sz="1400" dirty="0">
                <a:solidFill>
                  <a:schemeClr val="bg2">
                    <a:lumMod val="50000"/>
                    <a:lumOff val="50000"/>
                  </a:schemeClr>
                </a:solidFill>
              </a:rPr>
              <a:t>Learn about epilepsy</a:t>
            </a:r>
          </a:p>
          <a:p>
            <a:pPr marL="285750" indent="-285750">
              <a:buFont typeface="Arial" panose="020B0604020202020204" pitchFamily="34" charset="0"/>
              <a:buChar char="•"/>
            </a:pPr>
            <a:r>
              <a:rPr lang="en-US" sz="1400" dirty="0">
                <a:solidFill>
                  <a:schemeClr val="bg2">
                    <a:lumMod val="50000"/>
                    <a:lumOff val="50000"/>
                  </a:schemeClr>
                </a:solidFill>
              </a:rPr>
              <a:t>Pilot 3 </a:t>
            </a:r>
            <a:r>
              <a:rPr lang="en-US" sz="1400" i="1" dirty="0">
                <a:solidFill>
                  <a:schemeClr val="bg2">
                    <a:lumMod val="50000"/>
                    <a:lumOff val="50000"/>
                  </a:schemeClr>
                </a:solidFill>
              </a:rPr>
              <a:t>in vivo </a:t>
            </a:r>
            <a:r>
              <a:rPr lang="en-US" sz="1400" dirty="0">
                <a:solidFill>
                  <a:schemeClr val="bg2">
                    <a:lumMod val="50000"/>
                    <a:lumOff val="50000"/>
                  </a:schemeClr>
                </a:solidFill>
              </a:rPr>
              <a:t>models</a:t>
            </a:r>
          </a:p>
        </p:txBody>
      </p:sp>
      <p:cxnSp>
        <p:nvCxnSpPr>
          <p:cNvPr id="19" name="Straight Connector 18"/>
          <p:cNvCxnSpPr/>
          <p:nvPr/>
        </p:nvCxnSpPr>
        <p:spPr>
          <a:xfrm>
            <a:off x="479359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575822" y="1940382"/>
            <a:ext cx="2965658" cy="1384995"/>
          </a:xfrm>
          <a:prstGeom prst="rect">
            <a:avLst/>
          </a:prstGeom>
          <a:noFill/>
        </p:spPr>
        <p:txBody>
          <a:bodyPr wrap="square" rtlCol="0">
            <a:spAutoFit/>
          </a:bodyPr>
          <a:lstStyle/>
          <a:p>
            <a:r>
              <a:rPr lang="en-US" sz="1400" b="1" dirty="0"/>
              <a:t>2015</a:t>
            </a:r>
          </a:p>
          <a:p>
            <a:r>
              <a:rPr lang="en-US" sz="1400" dirty="0"/>
              <a:t>Postdoc in neural circuits of pain</a:t>
            </a:r>
          </a:p>
          <a:p>
            <a:pPr marL="285750" indent="-285750">
              <a:buFont typeface="Arial" panose="020B0604020202020204" pitchFamily="34" charset="0"/>
              <a:buChar char="•"/>
            </a:pPr>
            <a:r>
              <a:rPr lang="en-US" sz="1400" dirty="0"/>
              <a:t>All new field, many new techniques</a:t>
            </a:r>
          </a:p>
          <a:p>
            <a:pPr marL="285750" indent="-285750">
              <a:buFont typeface="Arial" panose="020B0604020202020204" pitchFamily="34" charset="0"/>
              <a:buChar char="•"/>
            </a:pPr>
            <a:r>
              <a:rPr lang="en-US" sz="1400" dirty="0"/>
              <a:t>3 papers, 2 grants in 1.5 years</a:t>
            </a:r>
          </a:p>
        </p:txBody>
      </p:sp>
      <p:sp>
        <p:nvSpPr>
          <p:cNvPr id="22" name="TextBox 21"/>
          <p:cNvSpPr txBox="1"/>
          <p:nvPr/>
        </p:nvSpPr>
        <p:spPr>
          <a:xfrm>
            <a:off x="6575822" y="3397047"/>
            <a:ext cx="2965658" cy="1169551"/>
          </a:xfrm>
          <a:prstGeom prst="rect">
            <a:avLst/>
          </a:prstGeom>
          <a:noFill/>
        </p:spPr>
        <p:txBody>
          <a:bodyPr wrap="square" rtlCol="0">
            <a:spAutoFit/>
          </a:bodyPr>
          <a:lstStyle/>
          <a:p>
            <a:r>
              <a:rPr lang="en-US" sz="1400" b="1" dirty="0">
                <a:solidFill>
                  <a:schemeClr val="bg2">
                    <a:lumMod val="50000"/>
                    <a:lumOff val="50000"/>
                  </a:schemeClr>
                </a:solidFill>
              </a:rPr>
              <a:t>2015</a:t>
            </a:r>
          </a:p>
          <a:p>
            <a:r>
              <a:rPr lang="en-US" sz="1400" dirty="0">
                <a:solidFill>
                  <a:schemeClr val="bg2">
                    <a:lumMod val="50000"/>
                    <a:lumOff val="50000"/>
                  </a:schemeClr>
                </a:solidFill>
              </a:rPr>
              <a:t>New town</a:t>
            </a:r>
          </a:p>
          <a:p>
            <a:pPr marL="285750" indent="-285750">
              <a:buFont typeface="Arial" panose="020B0604020202020204" pitchFamily="34" charset="0"/>
              <a:buChar char="•"/>
            </a:pPr>
            <a:r>
              <a:rPr lang="en-US" sz="1400" dirty="0">
                <a:solidFill>
                  <a:schemeClr val="bg2">
                    <a:lumMod val="50000"/>
                    <a:lumOff val="50000"/>
                  </a:schemeClr>
                </a:solidFill>
              </a:rPr>
              <a:t>Many networking events</a:t>
            </a:r>
          </a:p>
          <a:p>
            <a:pPr marL="285750" indent="-285750">
              <a:buFont typeface="Arial" panose="020B0604020202020204" pitchFamily="34" charset="0"/>
              <a:buChar char="•"/>
            </a:pPr>
            <a:r>
              <a:rPr lang="en-US" sz="1400" dirty="0">
                <a:solidFill>
                  <a:schemeClr val="bg2">
                    <a:lumMod val="50000"/>
                    <a:lumOff val="50000"/>
                  </a:schemeClr>
                </a:solidFill>
              </a:rPr>
              <a:t>Leadership with Women In Bio</a:t>
            </a:r>
          </a:p>
        </p:txBody>
      </p:sp>
      <p:sp>
        <p:nvSpPr>
          <p:cNvPr id="23" name="TextBox 22"/>
          <p:cNvSpPr txBox="1"/>
          <p:nvPr/>
        </p:nvSpPr>
        <p:spPr>
          <a:xfrm>
            <a:off x="9541480" y="1940382"/>
            <a:ext cx="2965658" cy="954107"/>
          </a:xfrm>
          <a:prstGeom prst="rect">
            <a:avLst/>
          </a:prstGeom>
          <a:noFill/>
        </p:spPr>
        <p:txBody>
          <a:bodyPr wrap="square" rtlCol="0">
            <a:spAutoFit/>
          </a:bodyPr>
          <a:lstStyle/>
          <a:p>
            <a:r>
              <a:rPr lang="en-US" sz="1400" b="1" dirty="0">
                <a:solidFill>
                  <a:schemeClr val="bg2">
                    <a:lumMod val="50000"/>
                    <a:lumOff val="50000"/>
                  </a:schemeClr>
                </a:solidFill>
              </a:rPr>
              <a:t>2015</a:t>
            </a:r>
          </a:p>
          <a:p>
            <a:r>
              <a:rPr lang="en-US" sz="1400" dirty="0">
                <a:solidFill>
                  <a:schemeClr val="bg2">
                    <a:lumMod val="50000"/>
                    <a:lumOff val="50000"/>
                  </a:schemeClr>
                </a:solidFill>
              </a:rPr>
              <a:t>Skills outside of Academia</a:t>
            </a:r>
          </a:p>
          <a:p>
            <a:pPr marL="285750" indent="-285750">
              <a:buFont typeface="Arial" panose="020B0604020202020204" pitchFamily="34" charset="0"/>
              <a:buChar char="•"/>
            </a:pPr>
            <a:r>
              <a:rPr lang="en-US" sz="1400" dirty="0">
                <a:solidFill>
                  <a:schemeClr val="bg2">
                    <a:lumMod val="50000"/>
                    <a:lumOff val="50000"/>
                  </a:schemeClr>
                </a:solidFill>
              </a:rPr>
              <a:t>Consulting</a:t>
            </a:r>
          </a:p>
          <a:p>
            <a:pPr marL="285750" indent="-285750">
              <a:buFont typeface="Arial" panose="020B0604020202020204" pitchFamily="34" charset="0"/>
              <a:buChar char="•"/>
            </a:pPr>
            <a:r>
              <a:rPr lang="en-US" sz="1400" dirty="0">
                <a:solidFill>
                  <a:schemeClr val="bg2">
                    <a:lumMod val="50000"/>
                    <a:lumOff val="50000"/>
                  </a:schemeClr>
                </a:solidFill>
              </a:rPr>
              <a:t>Business development</a:t>
            </a:r>
          </a:p>
        </p:txBody>
      </p:sp>
      <p:sp>
        <p:nvSpPr>
          <p:cNvPr id="24" name="TextBox 23"/>
          <p:cNvSpPr txBox="1"/>
          <p:nvPr/>
        </p:nvSpPr>
        <p:spPr>
          <a:xfrm>
            <a:off x="9541480" y="2955158"/>
            <a:ext cx="2965658" cy="738664"/>
          </a:xfrm>
          <a:prstGeom prst="rect">
            <a:avLst/>
          </a:prstGeom>
          <a:noFill/>
        </p:spPr>
        <p:txBody>
          <a:bodyPr wrap="square" rtlCol="0">
            <a:spAutoFit/>
          </a:bodyPr>
          <a:lstStyle/>
          <a:p>
            <a:r>
              <a:rPr lang="en-US" sz="1400" b="1" dirty="0"/>
              <a:t>2016</a:t>
            </a:r>
          </a:p>
          <a:p>
            <a:r>
              <a:rPr lang="en-US" sz="1400" dirty="0"/>
              <a:t>Explored starting my own company</a:t>
            </a:r>
          </a:p>
        </p:txBody>
      </p:sp>
      <p:cxnSp>
        <p:nvCxnSpPr>
          <p:cNvPr id="26" name="Straight Connector 25"/>
          <p:cNvCxnSpPr/>
          <p:nvPr/>
        </p:nvCxnSpPr>
        <p:spPr>
          <a:xfrm>
            <a:off x="259745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9166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8972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08779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18586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28393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138199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925679"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226935"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60931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71599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8364924"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9541480"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9683247"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10069563"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106028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8" name="Rectangle: Rounded Corners 37"/>
          <p:cNvSpPr/>
          <p:nvPr/>
        </p:nvSpPr>
        <p:spPr>
          <a:xfrm>
            <a:off x="3317357" y="4699854"/>
            <a:ext cx="6224123" cy="574158"/>
          </a:xfrm>
          <a:prstGeom prst="roundRect">
            <a:avLst>
              <a:gd name="adj" fmla="val 7365"/>
            </a:avLst>
          </a:prstGeom>
          <a:solidFill>
            <a:schemeClr val="accent1">
              <a:alpha val="50000"/>
            </a:schemeClr>
          </a:solidFill>
          <a:ln>
            <a:solidFill>
              <a:schemeClr val="accent1">
                <a:shade val="50000"/>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3605257" y="3787294"/>
            <a:ext cx="2965658" cy="738664"/>
          </a:xfrm>
          <a:prstGeom prst="rect">
            <a:avLst/>
          </a:prstGeom>
          <a:noFill/>
        </p:spPr>
        <p:txBody>
          <a:bodyPr wrap="square" rtlCol="0">
            <a:spAutoFit/>
          </a:bodyPr>
          <a:lstStyle/>
          <a:p>
            <a:r>
              <a:rPr lang="en-US" sz="1400" b="1" dirty="0">
                <a:solidFill>
                  <a:schemeClr val="bg2">
                    <a:lumMod val="50000"/>
                    <a:lumOff val="50000"/>
                  </a:schemeClr>
                </a:solidFill>
              </a:rPr>
              <a:t>2014</a:t>
            </a:r>
          </a:p>
          <a:p>
            <a:r>
              <a:rPr lang="en-US" sz="1400" dirty="0">
                <a:solidFill>
                  <a:schemeClr val="bg2">
                    <a:lumMod val="50000"/>
                    <a:lumOff val="50000"/>
                  </a:schemeClr>
                </a:solidFill>
              </a:rPr>
              <a:t>Won SPROUT funding: buy equipment to scale </a:t>
            </a:r>
            <a:r>
              <a:rPr lang="en-US" sz="1400" i="1" dirty="0">
                <a:solidFill>
                  <a:schemeClr val="bg2">
                    <a:lumMod val="50000"/>
                    <a:lumOff val="50000"/>
                  </a:schemeClr>
                </a:solidFill>
              </a:rPr>
              <a:t>in vivo work</a:t>
            </a:r>
            <a:endParaRPr lang="en-US" sz="1400" dirty="0">
              <a:solidFill>
                <a:schemeClr val="bg2">
                  <a:lumMod val="50000"/>
                  <a:lumOff val="50000"/>
                </a:schemeClr>
              </a:solidFill>
            </a:endParaRPr>
          </a:p>
        </p:txBody>
      </p:sp>
    </p:spTree>
    <p:extLst>
      <p:ext uri="{BB962C8B-B14F-4D97-AF65-F5344CB8AC3E}">
        <p14:creationId xmlns:p14="http://schemas.microsoft.com/office/powerpoint/2010/main" val="1002679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story</a:t>
            </a:r>
          </a:p>
        </p:txBody>
      </p:sp>
      <p:cxnSp>
        <p:nvCxnSpPr>
          <p:cNvPr id="5" name="Straight Arrow Connector 4"/>
          <p:cNvCxnSpPr/>
          <p:nvPr/>
        </p:nvCxnSpPr>
        <p:spPr>
          <a:xfrm flipV="1">
            <a:off x="401320" y="5005276"/>
            <a:ext cx="11389360" cy="0"/>
          </a:xfrm>
          <a:prstGeom prst="straightConnector1">
            <a:avLst/>
          </a:prstGeom>
          <a:ln w="7620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0132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49938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69552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1198" y="1940382"/>
            <a:ext cx="3352200" cy="954107"/>
          </a:xfrm>
          <a:prstGeom prst="rect">
            <a:avLst/>
          </a:prstGeom>
          <a:noFill/>
        </p:spPr>
        <p:txBody>
          <a:bodyPr wrap="none" rtlCol="0">
            <a:spAutoFit/>
          </a:bodyPr>
          <a:lstStyle/>
          <a:p>
            <a:r>
              <a:rPr lang="en-US" sz="1400" b="1" dirty="0">
                <a:solidFill>
                  <a:schemeClr val="bg2">
                    <a:lumMod val="50000"/>
                    <a:lumOff val="50000"/>
                  </a:schemeClr>
                </a:solidFill>
              </a:rPr>
              <a:t>Summer 2006</a:t>
            </a:r>
          </a:p>
          <a:p>
            <a:r>
              <a:rPr lang="en-US" sz="1400" dirty="0">
                <a:solidFill>
                  <a:schemeClr val="bg2">
                    <a:lumMod val="50000"/>
                    <a:lumOff val="50000"/>
                  </a:schemeClr>
                </a:solidFill>
              </a:rPr>
              <a:t>Course Assistant</a:t>
            </a:r>
          </a:p>
          <a:p>
            <a:r>
              <a:rPr lang="en-US" sz="1400" dirty="0">
                <a:solidFill>
                  <a:schemeClr val="bg2">
                    <a:lumMod val="50000"/>
                    <a:lumOff val="50000"/>
                  </a:schemeClr>
                </a:solidFill>
              </a:rPr>
              <a:t>Neural Systems and Behavior Course</a:t>
            </a:r>
          </a:p>
          <a:p>
            <a:r>
              <a:rPr lang="en-US" sz="1400" dirty="0">
                <a:solidFill>
                  <a:schemeClr val="bg2">
                    <a:lumMod val="50000"/>
                    <a:lumOff val="50000"/>
                  </a:schemeClr>
                </a:solidFill>
              </a:rPr>
              <a:t>Marine Biological Lab</a:t>
            </a:r>
          </a:p>
        </p:txBody>
      </p:sp>
      <p:sp>
        <p:nvSpPr>
          <p:cNvPr id="13" name="TextBox 12"/>
          <p:cNvSpPr txBox="1"/>
          <p:nvPr/>
        </p:nvSpPr>
        <p:spPr>
          <a:xfrm>
            <a:off x="231198" y="2917494"/>
            <a:ext cx="2162772" cy="738664"/>
          </a:xfrm>
          <a:prstGeom prst="rect">
            <a:avLst/>
          </a:prstGeom>
          <a:noFill/>
        </p:spPr>
        <p:txBody>
          <a:bodyPr wrap="none" rtlCol="0">
            <a:spAutoFit/>
          </a:bodyPr>
          <a:lstStyle/>
          <a:p>
            <a:r>
              <a:rPr lang="en-US" sz="1400" b="1" dirty="0">
                <a:solidFill>
                  <a:schemeClr val="bg2">
                    <a:lumMod val="50000"/>
                    <a:lumOff val="50000"/>
                  </a:schemeClr>
                </a:solidFill>
              </a:rPr>
              <a:t>August 2006-April 2008</a:t>
            </a:r>
          </a:p>
          <a:p>
            <a:r>
              <a:rPr lang="en-US" sz="1400" dirty="0">
                <a:solidFill>
                  <a:schemeClr val="bg2">
                    <a:lumMod val="50000"/>
                    <a:lumOff val="50000"/>
                  </a:schemeClr>
                </a:solidFill>
              </a:rPr>
              <a:t>Research Assistant</a:t>
            </a:r>
          </a:p>
          <a:p>
            <a:r>
              <a:rPr lang="en-US" sz="1400" dirty="0">
                <a:solidFill>
                  <a:schemeClr val="bg2">
                    <a:lumMod val="50000"/>
                    <a:lumOff val="50000"/>
                  </a:schemeClr>
                </a:solidFill>
              </a:rPr>
              <a:t>MIT</a:t>
            </a:r>
          </a:p>
        </p:txBody>
      </p:sp>
      <p:sp>
        <p:nvSpPr>
          <p:cNvPr id="15" name="Rectangle: Rounded Corners 14"/>
          <p:cNvSpPr/>
          <p:nvPr/>
        </p:nvSpPr>
        <p:spPr>
          <a:xfrm>
            <a:off x="231198" y="5424734"/>
            <a:ext cx="11730429" cy="1253480"/>
          </a:xfrm>
          <a:prstGeom prst="roundRect">
            <a:avLst>
              <a:gd name="adj" fmla="val 7365"/>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numCol="3" rtlCol="0" anchor="t"/>
          <a:lstStyle/>
          <a:p>
            <a:pPr marL="285750" indent="-285750">
              <a:buFont typeface="Arial" panose="020B0604020202020204" pitchFamily="34" charset="0"/>
              <a:buChar char="•"/>
            </a:pPr>
            <a:r>
              <a:rPr lang="en-US" dirty="0"/>
              <a:t>Networking</a:t>
            </a:r>
          </a:p>
          <a:p>
            <a:pPr marL="285750" indent="-285750">
              <a:buFont typeface="Arial" panose="020B0604020202020204" pitchFamily="34" charset="0"/>
              <a:buChar char="•"/>
            </a:pPr>
            <a:r>
              <a:rPr lang="en-US" dirty="0"/>
              <a:t>I’m not happy in isolation</a:t>
            </a:r>
          </a:p>
          <a:p>
            <a:pPr marL="285750" indent="-285750">
              <a:buFont typeface="Arial" panose="020B0604020202020204" pitchFamily="34" charset="0"/>
              <a:buChar char="•"/>
            </a:pPr>
            <a:r>
              <a:rPr lang="en-US" dirty="0"/>
              <a:t>Making strategic decisions to balance resources</a:t>
            </a:r>
          </a:p>
          <a:p>
            <a:pPr marL="285750" indent="-285750">
              <a:buFont typeface="Arial" panose="020B0604020202020204" pitchFamily="34" charset="0"/>
              <a:buChar char="•"/>
            </a:pPr>
            <a:r>
              <a:rPr lang="en-US" dirty="0"/>
              <a:t>Research skills- new knowledge</a:t>
            </a:r>
          </a:p>
          <a:p>
            <a:pPr marL="285750" indent="-285750">
              <a:buFont typeface="Arial" panose="020B0604020202020204" pitchFamily="34" charset="0"/>
              <a:buChar char="•"/>
            </a:pPr>
            <a:r>
              <a:rPr lang="en-US" dirty="0"/>
              <a:t>Agile- new skills</a:t>
            </a:r>
          </a:p>
          <a:p>
            <a:pPr marL="285750" indent="-285750">
              <a:buFont typeface="Arial" panose="020B0604020202020204" pitchFamily="34" charset="0"/>
              <a:buChar char="•"/>
            </a:pPr>
            <a:r>
              <a:rPr lang="en-US" dirty="0"/>
              <a:t>Fearless</a:t>
            </a:r>
          </a:p>
          <a:p>
            <a:pPr marL="285750" indent="-285750">
              <a:buFont typeface="Arial" panose="020B0604020202020204" pitchFamily="34" charset="0"/>
              <a:buChar char="•"/>
            </a:pPr>
            <a:r>
              <a:rPr lang="en-US" dirty="0"/>
              <a:t>Communication</a:t>
            </a:r>
          </a:p>
          <a:p>
            <a:pPr marL="285750" indent="-285750">
              <a:buFont typeface="Arial" panose="020B0604020202020204" pitchFamily="34" charset="0"/>
              <a:buChar char="•"/>
            </a:pPr>
            <a:r>
              <a:rPr lang="en-US" dirty="0"/>
              <a:t>Management</a:t>
            </a:r>
          </a:p>
          <a:p>
            <a:pPr marL="285750" indent="-285750">
              <a:buFont typeface="Arial" panose="020B0604020202020204" pitchFamily="34" charset="0"/>
              <a:buChar char="•"/>
            </a:pPr>
            <a:r>
              <a:rPr lang="en-US" dirty="0"/>
              <a:t>Leadership</a:t>
            </a:r>
          </a:p>
          <a:p>
            <a:pPr marL="285750" indent="-285750">
              <a:buFont typeface="Arial" panose="020B0604020202020204" pitchFamily="34" charset="0"/>
              <a:buChar char="•"/>
            </a:pPr>
            <a:r>
              <a:rPr lang="en-US" dirty="0"/>
              <a:t>Prioritization</a:t>
            </a:r>
          </a:p>
          <a:p>
            <a:pPr marL="285750" indent="-285750">
              <a:buFont typeface="Arial" panose="020B0604020202020204" pitchFamily="34" charset="0"/>
              <a:buChar char="•"/>
            </a:pPr>
            <a:r>
              <a:rPr lang="en-US" dirty="0"/>
              <a:t>Take control of your career</a:t>
            </a:r>
          </a:p>
        </p:txBody>
      </p:sp>
      <p:sp>
        <p:nvSpPr>
          <p:cNvPr id="16" name="TextBox 15"/>
          <p:cNvSpPr txBox="1"/>
          <p:nvPr/>
        </p:nvSpPr>
        <p:spPr>
          <a:xfrm>
            <a:off x="231198" y="3675018"/>
            <a:ext cx="2852063" cy="738664"/>
          </a:xfrm>
          <a:prstGeom prst="rect">
            <a:avLst/>
          </a:prstGeom>
          <a:noFill/>
        </p:spPr>
        <p:txBody>
          <a:bodyPr wrap="none" rtlCol="0">
            <a:spAutoFit/>
          </a:bodyPr>
          <a:lstStyle/>
          <a:p>
            <a:r>
              <a:rPr lang="en-US" sz="1400" b="1" dirty="0">
                <a:solidFill>
                  <a:schemeClr val="bg2">
                    <a:lumMod val="50000"/>
                    <a:lumOff val="50000"/>
                  </a:schemeClr>
                </a:solidFill>
              </a:rPr>
              <a:t>2008-2015</a:t>
            </a:r>
          </a:p>
          <a:p>
            <a:r>
              <a:rPr lang="en-US" sz="1400" dirty="0">
                <a:solidFill>
                  <a:schemeClr val="bg2">
                    <a:lumMod val="50000"/>
                    <a:lumOff val="50000"/>
                  </a:schemeClr>
                </a:solidFill>
              </a:rPr>
              <a:t>PhD Candidate, Neuroscience</a:t>
            </a:r>
          </a:p>
          <a:p>
            <a:r>
              <a:rPr lang="en-US" sz="1400" dirty="0">
                <a:solidFill>
                  <a:schemeClr val="bg2">
                    <a:lumMod val="50000"/>
                    <a:lumOff val="50000"/>
                  </a:schemeClr>
                </a:solidFill>
              </a:rPr>
              <a:t>Brandeis University</a:t>
            </a:r>
          </a:p>
        </p:txBody>
      </p:sp>
      <p:sp>
        <p:nvSpPr>
          <p:cNvPr id="17" name="TextBox 16"/>
          <p:cNvSpPr txBox="1"/>
          <p:nvPr/>
        </p:nvSpPr>
        <p:spPr>
          <a:xfrm>
            <a:off x="3605257" y="1940382"/>
            <a:ext cx="2965658" cy="738664"/>
          </a:xfrm>
          <a:prstGeom prst="rect">
            <a:avLst/>
          </a:prstGeom>
          <a:noFill/>
        </p:spPr>
        <p:txBody>
          <a:bodyPr wrap="square" rtlCol="0">
            <a:spAutoFit/>
          </a:bodyPr>
          <a:lstStyle/>
          <a:p>
            <a:r>
              <a:rPr lang="en-US" sz="1400" b="1" dirty="0">
                <a:solidFill>
                  <a:schemeClr val="bg2">
                    <a:lumMod val="50000"/>
                    <a:lumOff val="50000"/>
                  </a:schemeClr>
                </a:solidFill>
              </a:rPr>
              <a:t>2011</a:t>
            </a:r>
          </a:p>
          <a:p>
            <a:r>
              <a:rPr lang="en-US" sz="1400" dirty="0">
                <a:solidFill>
                  <a:schemeClr val="bg2">
                    <a:lumMod val="50000"/>
                    <a:lumOff val="50000"/>
                  </a:schemeClr>
                </a:solidFill>
              </a:rPr>
              <a:t>Dropped my most productive project for strategic reasons</a:t>
            </a:r>
          </a:p>
        </p:txBody>
      </p:sp>
      <p:sp>
        <p:nvSpPr>
          <p:cNvPr id="18" name="TextBox 17"/>
          <p:cNvSpPr txBox="1"/>
          <p:nvPr/>
        </p:nvSpPr>
        <p:spPr>
          <a:xfrm>
            <a:off x="3605257" y="2654720"/>
            <a:ext cx="2965658" cy="1169551"/>
          </a:xfrm>
          <a:prstGeom prst="rect">
            <a:avLst/>
          </a:prstGeom>
          <a:noFill/>
        </p:spPr>
        <p:txBody>
          <a:bodyPr wrap="square" rtlCol="0">
            <a:spAutoFit/>
          </a:bodyPr>
          <a:lstStyle/>
          <a:p>
            <a:r>
              <a:rPr lang="en-US" sz="1400" b="1" dirty="0">
                <a:solidFill>
                  <a:schemeClr val="bg2">
                    <a:lumMod val="50000"/>
                    <a:lumOff val="50000"/>
                  </a:schemeClr>
                </a:solidFill>
              </a:rPr>
              <a:t>2012</a:t>
            </a:r>
          </a:p>
          <a:p>
            <a:r>
              <a:rPr lang="en-US" sz="1400" dirty="0">
                <a:solidFill>
                  <a:schemeClr val="bg2">
                    <a:lumMod val="50000"/>
                    <a:lumOff val="50000"/>
                  </a:schemeClr>
                </a:solidFill>
              </a:rPr>
              <a:t>Discovered a mechanism relevant to epilepsy</a:t>
            </a:r>
          </a:p>
          <a:p>
            <a:pPr marL="285750" indent="-285750">
              <a:buFont typeface="Arial" panose="020B0604020202020204" pitchFamily="34" charset="0"/>
              <a:buChar char="•"/>
            </a:pPr>
            <a:r>
              <a:rPr lang="en-US" sz="1400" dirty="0">
                <a:solidFill>
                  <a:schemeClr val="bg2">
                    <a:lumMod val="50000"/>
                    <a:lumOff val="50000"/>
                  </a:schemeClr>
                </a:solidFill>
              </a:rPr>
              <a:t>Learn about epilepsy</a:t>
            </a:r>
          </a:p>
          <a:p>
            <a:pPr marL="285750" indent="-285750">
              <a:buFont typeface="Arial" panose="020B0604020202020204" pitchFamily="34" charset="0"/>
              <a:buChar char="•"/>
            </a:pPr>
            <a:r>
              <a:rPr lang="en-US" sz="1400" dirty="0">
                <a:solidFill>
                  <a:schemeClr val="bg2">
                    <a:lumMod val="50000"/>
                    <a:lumOff val="50000"/>
                  </a:schemeClr>
                </a:solidFill>
              </a:rPr>
              <a:t>Pilot 3 </a:t>
            </a:r>
            <a:r>
              <a:rPr lang="en-US" sz="1400" i="1" dirty="0">
                <a:solidFill>
                  <a:schemeClr val="bg2">
                    <a:lumMod val="50000"/>
                    <a:lumOff val="50000"/>
                  </a:schemeClr>
                </a:solidFill>
              </a:rPr>
              <a:t>in vivo </a:t>
            </a:r>
            <a:r>
              <a:rPr lang="en-US" sz="1400" dirty="0">
                <a:solidFill>
                  <a:schemeClr val="bg2">
                    <a:lumMod val="50000"/>
                    <a:lumOff val="50000"/>
                  </a:schemeClr>
                </a:solidFill>
              </a:rPr>
              <a:t>models</a:t>
            </a:r>
          </a:p>
        </p:txBody>
      </p:sp>
      <p:cxnSp>
        <p:nvCxnSpPr>
          <p:cNvPr id="19" name="Straight Connector 18"/>
          <p:cNvCxnSpPr/>
          <p:nvPr/>
        </p:nvCxnSpPr>
        <p:spPr>
          <a:xfrm>
            <a:off x="479359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575822" y="1940382"/>
            <a:ext cx="2965658" cy="1384995"/>
          </a:xfrm>
          <a:prstGeom prst="rect">
            <a:avLst/>
          </a:prstGeom>
          <a:noFill/>
        </p:spPr>
        <p:txBody>
          <a:bodyPr wrap="square" rtlCol="0">
            <a:spAutoFit/>
          </a:bodyPr>
          <a:lstStyle/>
          <a:p>
            <a:r>
              <a:rPr lang="en-US" sz="1400" b="1" dirty="0">
                <a:solidFill>
                  <a:schemeClr val="bg2">
                    <a:lumMod val="50000"/>
                    <a:lumOff val="50000"/>
                  </a:schemeClr>
                </a:solidFill>
              </a:rPr>
              <a:t>2015</a:t>
            </a:r>
          </a:p>
          <a:p>
            <a:r>
              <a:rPr lang="en-US" sz="1400" dirty="0">
                <a:solidFill>
                  <a:schemeClr val="bg2">
                    <a:lumMod val="50000"/>
                    <a:lumOff val="50000"/>
                  </a:schemeClr>
                </a:solidFill>
              </a:rPr>
              <a:t>Postdoc in neural circuits of pain</a:t>
            </a:r>
          </a:p>
          <a:p>
            <a:pPr marL="285750" indent="-285750">
              <a:buFont typeface="Arial" panose="020B0604020202020204" pitchFamily="34" charset="0"/>
              <a:buChar char="•"/>
            </a:pPr>
            <a:r>
              <a:rPr lang="en-US" sz="1400" dirty="0">
                <a:solidFill>
                  <a:schemeClr val="bg2">
                    <a:lumMod val="50000"/>
                    <a:lumOff val="50000"/>
                  </a:schemeClr>
                </a:solidFill>
              </a:rPr>
              <a:t>All new field, many new techniques</a:t>
            </a:r>
          </a:p>
          <a:p>
            <a:pPr marL="285750" indent="-285750">
              <a:buFont typeface="Arial" panose="020B0604020202020204" pitchFamily="34" charset="0"/>
              <a:buChar char="•"/>
            </a:pPr>
            <a:r>
              <a:rPr lang="en-US" sz="1400" dirty="0">
                <a:solidFill>
                  <a:schemeClr val="bg2">
                    <a:lumMod val="50000"/>
                    <a:lumOff val="50000"/>
                  </a:schemeClr>
                </a:solidFill>
              </a:rPr>
              <a:t>3 papers, 2 grants in 1.5 years</a:t>
            </a:r>
          </a:p>
        </p:txBody>
      </p:sp>
      <p:sp>
        <p:nvSpPr>
          <p:cNvPr id="22" name="TextBox 21"/>
          <p:cNvSpPr txBox="1"/>
          <p:nvPr/>
        </p:nvSpPr>
        <p:spPr>
          <a:xfrm>
            <a:off x="6575822" y="3397047"/>
            <a:ext cx="2965658" cy="1169551"/>
          </a:xfrm>
          <a:prstGeom prst="rect">
            <a:avLst/>
          </a:prstGeom>
          <a:noFill/>
        </p:spPr>
        <p:txBody>
          <a:bodyPr wrap="square" rtlCol="0">
            <a:spAutoFit/>
          </a:bodyPr>
          <a:lstStyle/>
          <a:p>
            <a:r>
              <a:rPr lang="en-US" sz="1400" b="1" dirty="0">
                <a:solidFill>
                  <a:schemeClr val="bg2">
                    <a:lumMod val="50000"/>
                    <a:lumOff val="50000"/>
                  </a:schemeClr>
                </a:solidFill>
              </a:rPr>
              <a:t>2015</a:t>
            </a:r>
          </a:p>
          <a:p>
            <a:r>
              <a:rPr lang="en-US" sz="1400" dirty="0">
                <a:solidFill>
                  <a:schemeClr val="bg2">
                    <a:lumMod val="50000"/>
                    <a:lumOff val="50000"/>
                  </a:schemeClr>
                </a:solidFill>
              </a:rPr>
              <a:t>New town</a:t>
            </a:r>
          </a:p>
          <a:p>
            <a:pPr marL="285750" indent="-285750">
              <a:buFont typeface="Arial" panose="020B0604020202020204" pitchFamily="34" charset="0"/>
              <a:buChar char="•"/>
            </a:pPr>
            <a:r>
              <a:rPr lang="en-US" sz="1400" dirty="0">
                <a:solidFill>
                  <a:schemeClr val="bg2">
                    <a:lumMod val="50000"/>
                    <a:lumOff val="50000"/>
                  </a:schemeClr>
                </a:solidFill>
              </a:rPr>
              <a:t>Many networking events</a:t>
            </a:r>
          </a:p>
          <a:p>
            <a:pPr marL="285750" indent="-285750">
              <a:buFont typeface="Arial" panose="020B0604020202020204" pitchFamily="34" charset="0"/>
              <a:buChar char="•"/>
            </a:pPr>
            <a:r>
              <a:rPr lang="en-US" sz="1400" dirty="0">
                <a:solidFill>
                  <a:schemeClr val="bg2">
                    <a:lumMod val="50000"/>
                    <a:lumOff val="50000"/>
                  </a:schemeClr>
                </a:solidFill>
              </a:rPr>
              <a:t>Leadership with Women In Bio</a:t>
            </a:r>
          </a:p>
        </p:txBody>
      </p:sp>
      <p:sp>
        <p:nvSpPr>
          <p:cNvPr id="23" name="TextBox 22"/>
          <p:cNvSpPr txBox="1"/>
          <p:nvPr/>
        </p:nvSpPr>
        <p:spPr>
          <a:xfrm>
            <a:off x="9541480" y="1940382"/>
            <a:ext cx="2965658" cy="954107"/>
          </a:xfrm>
          <a:prstGeom prst="rect">
            <a:avLst/>
          </a:prstGeom>
          <a:noFill/>
        </p:spPr>
        <p:txBody>
          <a:bodyPr wrap="square" rtlCol="0">
            <a:spAutoFit/>
          </a:bodyPr>
          <a:lstStyle/>
          <a:p>
            <a:r>
              <a:rPr lang="en-US" sz="1400" b="1" dirty="0">
                <a:solidFill>
                  <a:schemeClr val="bg2">
                    <a:lumMod val="50000"/>
                    <a:lumOff val="50000"/>
                  </a:schemeClr>
                </a:solidFill>
              </a:rPr>
              <a:t>2015</a:t>
            </a:r>
          </a:p>
          <a:p>
            <a:r>
              <a:rPr lang="en-US" sz="1400" dirty="0">
                <a:solidFill>
                  <a:schemeClr val="bg2">
                    <a:lumMod val="50000"/>
                    <a:lumOff val="50000"/>
                  </a:schemeClr>
                </a:solidFill>
              </a:rPr>
              <a:t>Skills outside of Academia</a:t>
            </a:r>
          </a:p>
          <a:p>
            <a:pPr marL="285750" indent="-285750">
              <a:buFont typeface="Arial" panose="020B0604020202020204" pitchFamily="34" charset="0"/>
              <a:buChar char="•"/>
            </a:pPr>
            <a:r>
              <a:rPr lang="en-US" sz="1400" dirty="0">
                <a:solidFill>
                  <a:schemeClr val="bg2">
                    <a:lumMod val="50000"/>
                    <a:lumOff val="50000"/>
                  </a:schemeClr>
                </a:solidFill>
              </a:rPr>
              <a:t>Consulting</a:t>
            </a:r>
          </a:p>
          <a:p>
            <a:pPr marL="285750" indent="-285750">
              <a:buFont typeface="Arial" panose="020B0604020202020204" pitchFamily="34" charset="0"/>
              <a:buChar char="•"/>
            </a:pPr>
            <a:r>
              <a:rPr lang="en-US" sz="1400" dirty="0">
                <a:solidFill>
                  <a:schemeClr val="bg2">
                    <a:lumMod val="50000"/>
                    <a:lumOff val="50000"/>
                  </a:schemeClr>
                </a:solidFill>
              </a:rPr>
              <a:t>Business development</a:t>
            </a:r>
          </a:p>
        </p:txBody>
      </p:sp>
      <p:sp>
        <p:nvSpPr>
          <p:cNvPr id="24" name="TextBox 23"/>
          <p:cNvSpPr txBox="1"/>
          <p:nvPr/>
        </p:nvSpPr>
        <p:spPr>
          <a:xfrm>
            <a:off x="9541480" y="2955158"/>
            <a:ext cx="2965658" cy="738664"/>
          </a:xfrm>
          <a:prstGeom prst="rect">
            <a:avLst/>
          </a:prstGeom>
          <a:noFill/>
        </p:spPr>
        <p:txBody>
          <a:bodyPr wrap="square" rtlCol="0">
            <a:spAutoFit/>
          </a:bodyPr>
          <a:lstStyle/>
          <a:p>
            <a:r>
              <a:rPr lang="en-US" sz="1400" b="1" dirty="0">
                <a:solidFill>
                  <a:schemeClr val="bg2">
                    <a:lumMod val="50000"/>
                    <a:lumOff val="50000"/>
                  </a:schemeClr>
                </a:solidFill>
              </a:rPr>
              <a:t>2016</a:t>
            </a:r>
          </a:p>
          <a:p>
            <a:r>
              <a:rPr lang="en-US" sz="1400" dirty="0">
                <a:solidFill>
                  <a:schemeClr val="bg2">
                    <a:lumMod val="50000"/>
                    <a:lumOff val="50000"/>
                  </a:schemeClr>
                </a:solidFill>
              </a:rPr>
              <a:t>Explored starting my own company</a:t>
            </a:r>
          </a:p>
        </p:txBody>
      </p:sp>
      <p:sp>
        <p:nvSpPr>
          <p:cNvPr id="25" name="TextBox 24"/>
          <p:cNvSpPr txBox="1"/>
          <p:nvPr/>
        </p:nvSpPr>
        <p:spPr>
          <a:xfrm>
            <a:off x="9541480" y="3765125"/>
            <a:ext cx="2965658" cy="738664"/>
          </a:xfrm>
          <a:prstGeom prst="rect">
            <a:avLst/>
          </a:prstGeom>
          <a:noFill/>
        </p:spPr>
        <p:txBody>
          <a:bodyPr wrap="square" rtlCol="0">
            <a:spAutoFit/>
          </a:bodyPr>
          <a:lstStyle/>
          <a:p>
            <a:r>
              <a:rPr lang="en-US" sz="1400" b="1" dirty="0"/>
              <a:t>2017</a:t>
            </a:r>
          </a:p>
          <a:p>
            <a:r>
              <a:rPr lang="en-US" sz="1400" dirty="0"/>
              <a:t>Investment Manager</a:t>
            </a:r>
          </a:p>
          <a:p>
            <a:r>
              <a:rPr lang="en-US" sz="1400" dirty="0"/>
              <a:t>PLSG</a:t>
            </a:r>
          </a:p>
        </p:txBody>
      </p:sp>
      <p:cxnSp>
        <p:nvCxnSpPr>
          <p:cNvPr id="26" name="Straight Connector 25"/>
          <p:cNvCxnSpPr/>
          <p:nvPr/>
        </p:nvCxnSpPr>
        <p:spPr>
          <a:xfrm>
            <a:off x="259745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9166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8972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08779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18586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28393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138199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925679"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226935"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60931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71599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8364924"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9541480"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9683247"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10069563"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106028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11489127"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8" name="Rectangle: Rounded Corners 37"/>
          <p:cNvSpPr/>
          <p:nvPr/>
        </p:nvSpPr>
        <p:spPr>
          <a:xfrm>
            <a:off x="3317357" y="4699854"/>
            <a:ext cx="6224123" cy="574158"/>
          </a:xfrm>
          <a:prstGeom prst="roundRect">
            <a:avLst>
              <a:gd name="adj" fmla="val 7365"/>
            </a:avLst>
          </a:prstGeom>
          <a:solidFill>
            <a:schemeClr val="accent1">
              <a:alpha val="50000"/>
            </a:schemeClr>
          </a:solidFill>
          <a:ln>
            <a:solidFill>
              <a:schemeClr val="accent1">
                <a:shade val="50000"/>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3605257" y="3787294"/>
            <a:ext cx="2965658" cy="738664"/>
          </a:xfrm>
          <a:prstGeom prst="rect">
            <a:avLst/>
          </a:prstGeom>
          <a:noFill/>
        </p:spPr>
        <p:txBody>
          <a:bodyPr wrap="square" rtlCol="0">
            <a:spAutoFit/>
          </a:bodyPr>
          <a:lstStyle/>
          <a:p>
            <a:r>
              <a:rPr lang="en-US" sz="1400" b="1" dirty="0">
                <a:solidFill>
                  <a:schemeClr val="bg2">
                    <a:lumMod val="50000"/>
                    <a:lumOff val="50000"/>
                  </a:schemeClr>
                </a:solidFill>
              </a:rPr>
              <a:t>2014</a:t>
            </a:r>
          </a:p>
          <a:p>
            <a:r>
              <a:rPr lang="en-US" sz="1400" dirty="0">
                <a:solidFill>
                  <a:schemeClr val="bg2">
                    <a:lumMod val="50000"/>
                    <a:lumOff val="50000"/>
                  </a:schemeClr>
                </a:solidFill>
              </a:rPr>
              <a:t>Won SPROUT funding: buy equipment to scale </a:t>
            </a:r>
            <a:r>
              <a:rPr lang="en-US" sz="1400" i="1" dirty="0">
                <a:solidFill>
                  <a:schemeClr val="bg2">
                    <a:lumMod val="50000"/>
                    <a:lumOff val="50000"/>
                  </a:schemeClr>
                </a:solidFill>
              </a:rPr>
              <a:t>in vivo work</a:t>
            </a:r>
            <a:endParaRPr lang="en-US" sz="1400" dirty="0">
              <a:solidFill>
                <a:schemeClr val="bg2">
                  <a:lumMod val="50000"/>
                  <a:lumOff val="50000"/>
                </a:schemeClr>
              </a:solidFill>
            </a:endParaRPr>
          </a:p>
        </p:txBody>
      </p:sp>
    </p:spTree>
    <p:extLst>
      <p:ext uri="{BB962C8B-B14F-4D97-AF65-F5344CB8AC3E}">
        <p14:creationId xmlns:p14="http://schemas.microsoft.com/office/powerpoint/2010/main" val="1963627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story</a:t>
            </a:r>
          </a:p>
        </p:txBody>
      </p:sp>
      <p:cxnSp>
        <p:nvCxnSpPr>
          <p:cNvPr id="5" name="Straight Arrow Connector 4"/>
          <p:cNvCxnSpPr/>
          <p:nvPr/>
        </p:nvCxnSpPr>
        <p:spPr>
          <a:xfrm flipV="1">
            <a:off x="401320" y="5005276"/>
            <a:ext cx="11389360" cy="0"/>
          </a:xfrm>
          <a:prstGeom prst="straightConnector1">
            <a:avLst/>
          </a:prstGeom>
          <a:ln w="7620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0132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49938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69552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1198" y="1940382"/>
            <a:ext cx="3352200" cy="954107"/>
          </a:xfrm>
          <a:prstGeom prst="rect">
            <a:avLst/>
          </a:prstGeom>
          <a:noFill/>
        </p:spPr>
        <p:txBody>
          <a:bodyPr wrap="none" rtlCol="0">
            <a:spAutoFit/>
          </a:bodyPr>
          <a:lstStyle/>
          <a:p>
            <a:r>
              <a:rPr lang="en-US" sz="1400" b="1" dirty="0">
                <a:solidFill>
                  <a:schemeClr val="bg2">
                    <a:lumMod val="50000"/>
                    <a:lumOff val="50000"/>
                  </a:schemeClr>
                </a:solidFill>
              </a:rPr>
              <a:t>Summer 2006</a:t>
            </a:r>
          </a:p>
          <a:p>
            <a:r>
              <a:rPr lang="en-US" sz="1400" dirty="0">
                <a:solidFill>
                  <a:schemeClr val="bg2">
                    <a:lumMod val="50000"/>
                    <a:lumOff val="50000"/>
                  </a:schemeClr>
                </a:solidFill>
              </a:rPr>
              <a:t>Course Assistant</a:t>
            </a:r>
          </a:p>
          <a:p>
            <a:r>
              <a:rPr lang="en-US" sz="1400" dirty="0">
                <a:solidFill>
                  <a:schemeClr val="bg2">
                    <a:lumMod val="50000"/>
                    <a:lumOff val="50000"/>
                  </a:schemeClr>
                </a:solidFill>
              </a:rPr>
              <a:t>Neural Systems and Behavior Course</a:t>
            </a:r>
          </a:p>
          <a:p>
            <a:r>
              <a:rPr lang="en-US" sz="1400" dirty="0">
                <a:solidFill>
                  <a:schemeClr val="bg2">
                    <a:lumMod val="50000"/>
                    <a:lumOff val="50000"/>
                  </a:schemeClr>
                </a:solidFill>
              </a:rPr>
              <a:t>Marine Biological Lab</a:t>
            </a:r>
          </a:p>
        </p:txBody>
      </p:sp>
      <p:sp>
        <p:nvSpPr>
          <p:cNvPr id="13" name="TextBox 12"/>
          <p:cNvSpPr txBox="1"/>
          <p:nvPr/>
        </p:nvSpPr>
        <p:spPr>
          <a:xfrm>
            <a:off x="231198" y="2917494"/>
            <a:ext cx="2162772" cy="738664"/>
          </a:xfrm>
          <a:prstGeom prst="rect">
            <a:avLst/>
          </a:prstGeom>
          <a:noFill/>
        </p:spPr>
        <p:txBody>
          <a:bodyPr wrap="none" rtlCol="0">
            <a:spAutoFit/>
          </a:bodyPr>
          <a:lstStyle/>
          <a:p>
            <a:r>
              <a:rPr lang="en-US" sz="1400" b="1" dirty="0">
                <a:solidFill>
                  <a:schemeClr val="bg2">
                    <a:lumMod val="50000"/>
                    <a:lumOff val="50000"/>
                  </a:schemeClr>
                </a:solidFill>
              </a:rPr>
              <a:t>August 2006-April 2008</a:t>
            </a:r>
          </a:p>
          <a:p>
            <a:r>
              <a:rPr lang="en-US" sz="1400" dirty="0">
                <a:solidFill>
                  <a:schemeClr val="bg2">
                    <a:lumMod val="50000"/>
                    <a:lumOff val="50000"/>
                  </a:schemeClr>
                </a:solidFill>
              </a:rPr>
              <a:t>Research Assistant</a:t>
            </a:r>
          </a:p>
          <a:p>
            <a:r>
              <a:rPr lang="en-US" sz="1400" dirty="0">
                <a:solidFill>
                  <a:schemeClr val="bg2">
                    <a:lumMod val="50000"/>
                    <a:lumOff val="50000"/>
                  </a:schemeClr>
                </a:solidFill>
              </a:rPr>
              <a:t>MIT</a:t>
            </a:r>
          </a:p>
        </p:txBody>
      </p:sp>
      <p:sp>
        <p:nvSpPr>
          <p:cNvPr id="15" name="Rectangle: Rounded Corners 14"/>
          <p:cNvSpPr/>
          <p:nvPr/>
        </p:nvSpPr>
        <p:spPr>
          <a:xfrm>
            <a:off x="231198" y="5424734"/>
            <a:ext cx="11730429" cy="1253480"/>
          </a:xfrm>
          <a:prstGeom prst="roundRect">
            <a:avLst>
              <a:gd name="adj" fmla="val 7365"/>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numCol="3" rtlCol="0" anchor="t"/>
          <a:lstStyle/>
          <a:p>
            <a:pPr marL="285750" indent="-285750">
              <a:buFont typeface="Arial" panose="020B0604020202020204" pitchFamily="34" charset="0"/>
              <a:buChar char="•"/>
            </a:pPr>
            <a:r>
              <a:rPr lang="en-US" b="1" dirty="0"/>
              <a:t>Networking</a:t>
            </a:r>
          </a:p>
          <a:p>
            <a:pPr marL="285750" indent="-285750">
              <a:buFont typeface="Arial" panose="020B0604020202020204" pitchFamily="34" charset="0"/>
              <a:buChar char="•"/>
            </a:pPr>
            <a:r>
              <a:rPr lang="en-US" dirty="0"/>
              <a:t>I’m not happy in isolation</a:t>
            </a:r>
          </a:p>
          <a:p>
            <a:pPr marL="285750" indent="-285750">
              <a:buFont typeface="Arial" panose="020B0604020202020204" pitchFamily="34" charset="0"/>
              <a:buChar char="•"/>
            </a:pPr>
            <a:r>
              <a:rPr lang="en-US" b="1" dirty="0"/>
              <a:t>Making strategic decisions to balance resources</a:t>
            </a:r>
          </a:p>
          <a:p>
            <a:pPr marL="285750" indent="-285750">
              <a:buFont typeface="Arial" panose="020B0604020202020204" pitchFamily="34" charset="0"/>
              <a:buChar char="•"/>
            </a:pPr>
            <a:r>
              <a:rPr lang="en-US" b="1" dirty="0"/>
              <a:t>Research skills- new knowledge</a:t>
            </a:r>
          </a:p>
          <a:p>
            <a:pPr marL="285750" indent="-285750">
              <a:buFont typeface="Arial" panose="020B0604020202020204" pitchFamily="34" charset="0"/>
              <a:buChar char="•"/>
            </a:pPr>
            <a:r>
              <a:rPr lang="en-US" b="1" dirty="0"/>
              <a:t>Agile- new skills</a:t>
            </a:r>
          </a:p>
          <a:p>
            <a:pPr marL="285750" indent="-285750">
              <a:buFont typeface="Arial" panose="020B0604020202020204" pitchFamily="34" charset="0"/>
              <a:buChar char="•"/>
            </a:pPr>
            <a:r>
              <a:rPr lang="en-US" dirty="0"/>
              <a:t>Fearless</a:t>
            </a:r>
          </a:p>
          <a:p>
            <a:pPr marL="285750" indent="-285750">
              <a:buFont typeface="Arial" panose="020B0604020202020204" pitchFamily="34" charset="0"/>
              <a:buChar char="•"/>
            </a:pPr>
            <a:r>
              <a:rPr lang="en-US" b="1" dirty="0"/>
              <a:t>Communication</a:t>
            </a:r>
          </a:p>
          <a:p>
            <a:pPr marL="285750" indent="-285750">
              <a:buFont typeface="Arial" panose="020B0604020202020204" pitchFamily="34" charset="0"/>
              <a:buChar char="•"/>
            </a:pPr>
            <a:r>
              <a:rPr lang="en-US" b="1" dirty="0"/>
              <a:t>Management</a:t>
            </a:r>
          </a:p>
          <a:p>
            <a:pPr marL="285750" indent="-285750">
              <a:buFont typeface="Arial" panose="020B0604020202020204" pitchFamily="34" charset="0"/>
              <a:buChar char="•"/>
            </a:pPr>
            <a:r>
              <a:rPr lang="en-US" dirty="0"/>
              <a:t>Leadership</a:t>
            </a:r>
          </a:p>
          <a:p>
            <a:pPr marL="285750" indent="-285750">
              <a:buFont typeface="Arial" panose="020B0604020202020204" pitchFamily="34" charset="0"/>
              <a:buChar char="•"/>
            </a:pPr>
            <a:r>
              <a:rPr lang="en-US" dirty="0"/>
              <a:t>Prioritization</a:t>
            </a:r>
          </a:p>
          <a:p>
            <a:pPr marL="285750" indent="-285750">
              <a:buFont typeface="Arial" panose="020B0604020202020204" pitchFamily="34" charset="0"/>
              <a:buChar char="•"/>
            </a:pPr>
            <a:r>
              <a:rPr lang="en-US" b="1" dirty="0"/>
              <a:t>Take control of your career</a:t>
            </a:r>
          </a:p>
        </p:txBody>
      </p:sp>
      <p:sp>
        <p:nvSpPr>
          <p:cNvPr id="16" name="TextBox 15"/>
          <p:cNvSpPr txBox="1"/>
          <p:nvPr/>
        </p:nvSpPr>
        <p:spPr>
          <a:xfrm>
            <a:off x="231198" y="3675018"/>
            <a:ext cx="2852063" cy="738664"/>
          </a:xfrm>
          <a:prstGeom prst="rect">
            <a:avLst/>
          </a:prstGeom>
          <a:noFill/>
        </p:spPr>
        <p:txBody>
          <a:bodyPr wrap="none" rtlCol="0">
            <a:spAutoFit/>
          </a:bodyPr>
          <a:lstStyle/>
          <a:p>
            <a:r>
              <a:rPr lang="en-US" sz="1400" b="1" dirty="0">
                <a:solidFill>
                  <a:schemeClr val="bg2">
                    <a:lumMod val="50000"/>
                    <a:lumOff val="50000"/>
                  </a:schemeClr>
                </a:solidFill>
              </a:rPr>
              <a:t>2008-2015</a:t>
            </a:r>
          </a:p>
          <a:p>
            <a:r>
              <a:rPr lang="en-US" sz="1400" dirty="0">
                <a:solidFill>
                  <a:schemeClr val="bg2">
                    <a:lumMod val="50000"/>
                    <a:lumOff val="50000"/>
                  </a:schemeClr>
                </a:solidFill>
              </a:rPr>
              <a:t>PhD Candidate, Neuroscience</a:t>
            </a:r>
          </a:p>
          <a:p>
            <a:r>
              <a:rPr lang="en-US" sz="1400" dirty="0">
                <a:solidFill>
                  <a:schemeClr val="bg2">
                    <a:lumMod val="50000"/>
                    <a:lumOff val="50000"/>
                  </a:schemeClr>
                </a:solidFill>
              </a:rPr>
              <a:t>Brandeis University</a:t>
            </a:r>
          </a:p>
        </p:txBody>
      </p:sp>
      <p:sp>
        <p:nvSpPr>
          <p:cNvPr id="17" name="TextBox 16"/>
          <p:cNvSpPr txBox="1"/>
          <p:nvPr/>
        </p:nvSpPr>
        <p:spPr>
          <a:xfrm>
            <a:off x="3605257" y="1940382"/>
            <a:ext cx="2965658" cy="738664"/>
          </a:xfrm>
          <a:prstGeom prst="rect">
            <a:avLst/>
          </a:prstGeom>
          <a:noFill/>
        </p:spPr>
        <p:txBody>
          <a:bodyPr wrap="square" rtlCol="0">
            <a:spAutoFit/>
          </a:bodyPr>
          <a:lstStyle/>
          <a:p>
            <a:r>
              <a:rPr lang="en-US" sz="1400" b="1" dirty="0">
                <a:solidFill>
                  <a:schemeClr val="bg2">
                    <a:lumMod val="50000"/>
                    <a:lumOff val="50000"/>
                  </a:schemeClr>
                </a:solidFill>
              </a:rPr>
              <a:t>2011</a:t>
            </a:r>
          </a:p>
          <a:p>
            <a:r>
              <a:rPr lang="en-US" sz="1400" dirty="0">
                <a:solidFill>
                  <a:schemeClr val="bg2">
                    <a:lumMod val="50000"/>
                    <a:lumOff val="50000"/>
                  </a:schemeClr>
                </a:solidFill>
              </a:rPr>
              <a:t>Dropped my most productive project for strategic reasons</a:t>
            </a:r>
          </a:p>
        </p:txBody>
      </p:sp>
      <p:sp>
        <p:nvSpPr>
          <p:cNvPr id="18" name="TextBox 17"/>
          <p:cNvSpPr txBox="1"/>
          <p:nvPr/>
        </p:nvSpPr>
        <p:spPr>
          <a:xfrm>
            <a:off x="3605257" y="2654720"/>
            <a:ext cx="2965658" cy="1169551"/>
          </a:xfrm>
          <a:prstGeom prst="rect">
            <a:avLst/>
          </a:prstGeom>
          <a:noFill/>
        </p:spPr>
        <p:txBody>
          <a:bodyPr wrap="square" rtlCol="0">
            <a:spAutoFit/>
          </a:bodyPr>
          <a:lstStyle/>
          <a:p>
            <a:r>
              <a:rPr lang="en-US" sz="1400" b="1" dirty="0">
                <a:solidFill>
                  <a:schemeClr val="bg2">
                    <a:lumMod val="50000"/>
                    <a:lumOff val="50000"/>
                  </a:schemeClr>
                </a:solidFill>
              </a:rPr>
              <a:t>2012</a:t>
            </a:r>
          </a:p>
          <a:p>
            <a:r>
              <a:rPr lang="en-US" sz="1400" dirty="0">
                <a:solidFill>
                  <a:schemeClr val="bg2">
                    <a:lumMod val="50000"/>
                    <a:lumOff val="50000"/>
                  </a:schemeClr>
                </a:solidFill>
              </a:rPr>
              <a:t>Discovered a mechanism relevant to epilepsy</a:t>
            </a:r>
          </a:p>
          <a:p>
            <a:pPr marL="285750" indent="-285750">
              <a:buFont typeface="Arial" panose="020B0604020202020204" pitchFamily="34" charset="0"/>
              <a:buChar char="•"/>
            </a:pPr>
            <a:r>
              <a:rPr lang="en-US" sz="1400" dirty="0">
                <a:solidFill>
                  <a:schemeClr val="bg2">
                    <a:lumMod val="50000"/>
                    <a:lumOff val="50000"/>
                  </a:schemeClr>
                </a:solidFill>
              </a:rPr>
              <a:t>Learn about epilepsy</a:t>
            </a:r>
          </a:p>
          <a:p>
            <a:pPr marL="285750" indent="-285750">
              <a:buFont typeface="Arial" panose="020B0604020202020204" pitchFamily="34" charset="0"/>
              <a:buChar char="•"/>
            </a:pPr>
            <a:r>
              <a:rPr lang="en-US" sz="1400" dirty="0">
                <a:solidFill>
                  <a:schemeClr val="bg2">
                    <a:lumMod val="50000"/>
                    <a:lumOff val="50000"/>
                  </a:schemeClr>
                </a:solidFill>
              </a:rPr>
              <a:t>Pilot 3 </a:t>
            </a:r>
            <a:r>
              <a:rPr lang="en-US" sz="1400" i="1" dirty="0">
                <a:solidFill>
                  <a:schemeClr val="bg2">
                    <a:lumMod val="50000"/>
                    <a:lumOff val="50000"/>
                  </a:schemeClr>
                </a:solidFill>
              </a:rPr>
              <a:t>in vivo </a:t>
            </a:r>
            <a:r>
              <a:rPr lang="en-US" sz="1400" dirty="0">
                <a:solidFill>
                  <a:schemeClr val="bg2">
                    <a:lumMod val="50000"/>
                    <a:lumOff val="50000"/>
                  </a:schemeClr>
                </a:solidFill>
              </a:rPr>
              <a:t>models</a:t>
            </a:r>
          </a:p>
        </p:txBody>
      </p:sp>
      <p:cxnSp>
        <p:nvCxnSpPr>
          <p:cNvPr id="19" name="Straight Connector 18"/>
          <p:cNvCxnSpPr/>
          <p:nvPr/>
        </p:nvCxnSpPr>
        <p:spPr>
          <a:xfrm>
            <a:off x="479359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575822" y="1940382"/>
            <a:ext cx="2965658" cy="1384995"/>
          </a:xfrm>
          <a:prstGeom prst="rect">
            <a:avLst/>
          </a:prstGeom>
          <a:noFill/>
        </p:spPr>
        <p:txBody>
          <a:bodyPr wrap="square" rtlCol="0">
            <a:spAutoFit/>
          </a:bodyPr>
          <a:lstStyle/>
          <a:p>
            <a:r>
              <a:rPr lang="en-US" sz="1400" b="1" dirty="0">
                <a:solidFill>
                  <a:schemeClr val="bg2">
                    <a:lumMod val="50000"/>
                    <a:lumOff val="50000"/>
                  </a:schemeClr>
                </a:solidFill>
              </a:rPr>
              <a:t>2015</a:t>
            </a:r>
          </a:p>
          <a:p>
            <a:r>
              <a:rPr lang="en-US" sz="1400" dirty="0">
                <a:solidFill>
                  <a:schemeClr val="bg2">
                    <a:lumMod val="50000"/>
                    <a:lumOff val="50000"/>
                  </a:schemeClr>
                </a:solidFill>
              </a:rPr>
              <a:t>Postdoc in neural circuits of pain</a:t>
            </a:r>
          </a:p>
          <a:p>
            <a:pPr marL="285750" indent="-285750">
              <a:buFont typeface="Arial" panose="020B0604020202020204" pitchFamily="34" charset="0"/>
              <a:buChar char="•"/>
            </a:pPr>
            <a:r>
              <a:rPr lang="en-US" sz="1400" dirty="0">
                <a:solidFill>
                  <a:schemeClr val="bg2">
                    <a:lumMod val="50000"/>
                    <a:lumOff val="50000"/>
                  </a:schemeClr>
                </a:solidFill>
              </a:rPr>
              <a:t>All new field, many new techniques</a:t>
            </a:r>
          </a:p>
          <a:p>
            <a:pPr marL="285750" indent="-285750">
              <a:buFont typeface="Arial" panose="020B0604020202020204" pitchFamily="34" charset="0"/>
              <a:buChar char="•"/>
            </a:pPr>
            <a:r>
              <a:rPr lang="en-US" sz="1400" dirty="0">
                <a:solidFill>
                  <a:schemeClr val="bg2">
                    <a:lumMod val="50000"/>
                    <a:lumOff val="50000"/>
                  </a:schemeClr>
                </a:solidFill>
              </a:rPr>
              <a:t>3 papers, 2 grants in 1.5 years</a:t>
            </a:r>
          </a:p>
        </p:txBody>
      </p:sp>
      <p:sp>
        <p:nvSpPr>
          <p:cNvPr id="22" name="TextBox 21"/>
          <p:cNvSpPr txBox="1"/>
          <p:nvPr/>
        </p:nvSpPr>
        <p:spPr>
          <a:xfrm>
            <a:off x="6575822" y="3397047"/>
            <a:ext cx="2965658" cy="1169551"/>
          </a:xfrm>
          <a:prstGeom prst="rect">
            <a:avLst/>
          </a:prstGeom>
          <a:noFill/>
        </p:spPr>
        <p:txBody>
          <a:bodyPr wrap="square" rtlCol="0">
            <a:spAutoFit/>
          </a:bodyPr>
          <a:lstStyle/>
          <a:p>
            <a:r>
              <a:rPr lang="en-US" sz="1400" b="1" dirty="0">
                <a:solidFill>
                  <a:schemeClr val="bg2">
                    <a:lumMod val="50000"/>
                    <a:lumOff val="50000"/>
                  </a:schemeClr>
                </a:solidFill>
              </a:rPr>
              <a:t>2015</a:t>
            </a:r>
          </a:p>
          <a:p>
            <a:r>
              <a:rPr lang="en-US" sz="1400" dirty="0">
                <a:solidFill>
                  <a:schemeClr val="bg2">
                    <a:lumMod val="50000"/>
                    <a:lumOff val="50000"/>
                  </a:schemeClr>
                </a:solidFill>
              </a:rPr>
              <a:t>New town</a:t>
            </a:r>
          </a:p>
          <a:p>
            <a:pPr marL="285750" indent="-285750">
              <a:buFont typeface="Arial" panose="020B0604020202020204" pitchFamily="34" charset="0"/>
              <a:buChar char="•"/>
            </a:pPr>
            <a:r>
              <a:rPr lang="en-US" sz="1400" dirty="0">
                <a:solidFill>
                  <a:schemeClr val="bg2">
                    <a:lumMod val="50000"/>
                    <a:lumOff val="50000"/>
                  </a:schemeClr>
                </a:solidFill>
              </a:rPr>
              <a:t>Many networking events</a:t>
            </a:r>
          </a:p>
          <a:p>
            <a:pPr marL="285750" indent="-285750">
              <a:buFont typeface="Arial" panose="020B0604020202020204" pitchFamily="34" charset="0"/>
              <a:buChar char="•"/>
            </a:pPr>
            <a:r>
              <a:rPr lang="en-US" sz="1400" dirty="0">
                <a:solidFill>
                  <a:schemeClr val="bg2">
                    <a:lumMod val="50000"/>
                    <a:lumOff val="50000"/>
                  </a:schemeClr>
                </a:solidFill>
              </a:rPr>
              <a:t>Leadership with Women In Bio</a:t>
            </a:r>
          </a:p>
        </p:txBody>
      </p:sp>
      <p:sp>
        <p:nvSpPr>
          <p:cNvPr id="23" name="TextBox 22"/>
          <p:cNvSpPr txBox="1"/>
          <p:nvPr/>
        </p:nvSpPr>
        <p:spPr>
          <a:xfrm>
            <a:off x="9541480" y="1940382"/>
            <a:ext cx="2965658" cy="954107"/>
          </a:xfrm>
          <a:prstGeom prst="rect">
            <a:avLst/>
          </a:prstGeom>
          <a:noFill/>
        </p:spPr>
        <p:txBody>
          <a:bodyPr wrap="square" rtlCol="0">
            <a:spAutoFit/>
          </a:bodyPr>
          <a:lstStyle/>
          <a:p>
            <a:r>
              <a:rPr lang="en-US" sz="1400" b="1" dirty="0">
                <a:solidFill>
                  <a:schemeClr val="bg2">
                    <a:lumMod val="50000"/>
                    <a:lumOff val="50000"/>
                  </a:schemeClr>
                </a:solidFill>
              </a:rPr>
              <a:t>2015</a:t>
            </a:r>
          </a:p>
          <a:p>
            <a:r>
              <a:rPr lang="en-US" sz="1400" dirty="0">
                <a:solidFill>
                  <a:schemeClr val="bg2">
                    <a:lumMod val="50000"/>
                    <a:lumOff val="50000"/>
                  </a:schemeClr>
                </a:solidFill>
              </a:rPr>
              <a:t>Skills outside of Academia</a:t>
            </a:r>
          </a:p>
          <a:p>
            <a:pPr marL="285750" indent="-285750">
              <a:buFont typeface="Arial" panose="020B0604020202020204" pitchFamily="34" charset="0"/>
              <a:buChar char="•"/>
            </a:pPr>
            <a:r>
              <a:rPr lang="en-US" sz="1400" dirty="0">
                <a:solidFill>
                  <a:schemeClr val="bg2">
                    <a:lumMod val="50000"/>
                    <a:lumOff val="50000"/>
                  </a:schemeClr>
                </a:solidFill>
              </a:rPr>
              <a:t>Consulting</a:t>
            </a:r>
          </a:p>
          <a:p>
            <a:pPr marL="285750" indent="-285750">
              <a:buFont typeface="Arial" panose="020B0604020202020204" pitchFamily="34" charset="0"/>
              <a:buChar char="•"/>
            </a:pPr>
            <a:r>
              <a:rPr lang="en-US" sz="1400" dirty="0">
                <a:solidFill>
                  <a:schemeClr val="bg2">
                    <a:lumMod val="50000"/>
                    <a:lumOff val="50000"/>
                  </a:schemeClr>
                </a:solidFill>
              </a:rPr>
              <a:t>Business development</a:t>
            </a:r>
          </a:p>
        </p:txBody>
      </p:sp>
      <p:sp>
        <p:nvSpPr>
          <p:cNvPr id="24" name="TextBox 23"/>
          <p:cNvSpPr txBox="1"/>
          <p:nvPr/>
        </p:nvSpPr>
        <p:spPr>
          <a:xfrm>
            <a:off x="9541480" y="2955158"/>
            <a:ext cx="2965658" cy="738664"/>
          </a:xfrm>
          <a:prstGeom prst="rect">
            <a:avLst/>
          </a:prstGeom>
          <a:noFill/>
        </p:spPr>
        <p:txBody>
          <a:bodyPr wrap="square" rtlCol="0">
            <a:spAutoFit/>
          </a:bodyPr>
          <a:lstStyle/>
          <a:p>
            <a:r>
              <a:rPr lang="en-US" sz="1400" b="1" dirty="0">
                <a:solidFill>
                  <a:schemeClr val="bg2">
                    <a:lumMod val="50000"/>
                    <a:lumOff val="50000"/>
                  </a:schemeClr>
                </a:solidFill>
              </a:rPr>
              <a:t>2016</a:t>
            </a:r>
          </a:p>
          <a:p>
            <a:r>
              <a:rPr lang="en-US" sz="1400" dirty="0">
                <a:solidFill>
                  <a:schemeClr val="bg2">
                    <a:lumMod val="50000"/>
                    <a:lumOff val="50000"/>
                  </a:schemeClr>
                </a:solidFill>
              </a:rPr>
              <a:t>Explored starting my own company</a:t>
            </a:r>
          </a:p>
        </p:txBody>
      </p:sp>
      <p:sp>
        <p:nvSpPr>
          <p:cNvPr id="25" name="TextBox 24"/>
          <p:cNvSpPr txBox="1"/>
          <p:nvPr/>
        </p:nvSpPr>
        <p:spPr>
          <a:xfrm>
            <a:off x="9541480" y="3765125"/>
            <a:ext cx="2965658" cy="738664"/>
          </a:xfrm>
          <a:prstGeom prst="rect">
            <a:avLst/>
          </a:prstGeom>
          <a:noFill/>
        </p:spPr>
        <p:txBody>
          <a:bodyPr wrap="square" rtlCol="0">
            <a:spAutoFit/>
          </a:bodyPr>
          <a:lstStyle/>
          <a:p>
            <a:r>
              <a:rPr lang="en-US" sz="1400" b="1" dirty="0"/>
              <a:t>2017</a:t>
            </a:r>
          </a:p>
          <a:p>
            <a:r>
              <a:rPr lang="en-US" sz="1400" dirty="0"/>
              <a:t>Investment Manager</a:t>
            </a:r>
          </a:p>
          <a:p>
            <a:r>
              <a:rPr lang="en-US" sz="1400" dirty="0"/>
              <a:t>PLSG</a:t>
            </a:r>
          </a:p>
        </p:txBody>
      </p:sp>
      <p:cxnSp>
        <p:nvCxnSpPr>
          <p:cNvPr id="26" name="Straight Connector 25"/>
          <p:cNvCxnSpPr/>
          <p:nvPr/>
        </p:nvCxnSpPr>
        <p:spPr>
          <a:xfrm>
            <a:off x="259745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91660"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8972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087796"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185864"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283932"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1381998" y="4912242"/>
            <a:ext cx="0" cy="182880"/>
          </a:xfrm>
          <a:prstGeom prst="line">
            <a:avLst/>
          </a:prstGeom>
          <a:ln w="762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925679"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226935"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60931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715990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8364924"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9541480"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9683247"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10069563"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1060281"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11489127" y="4730290"/>
            <a:ext cx="0" cy="49973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8" name="Rectangle: Rounded Corners 37"/>
          <p:cNvSpPr/>
          <p:nvPr/>
        </p:nvSpPr>
        <p:spPr>
          <a:xfrm>
            <a:off x="3317357" y="4699854"/>
            <a:ext cx="6224123" cy="574158"/>
          </a:xfrm>
          <a:prstGeom prst="roundRect">
            <a:avLst>
              <a:gd name="adj" fmla="val 7365"/>
            </a:avLst>
          </a:prstGeom>
          <a:solidFill>
            <a:schemeClr val="accent1">
              <a:alpha val="50000"/>
            </a:schemeClr>
          </a:solidFill>
          <a:ln>
            <a:solidFill>
              <a:schemeClr val="accent1">
                <a:shade val="50000"/>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3605257" y="3787294"/>
            <a:ext cx="2965658" cy="738664"/>
          </a:xfrm>
          <a:prstGeom prst="rect">
            <a:avLst/>
          </a:prstGeom>
          <a:noFill/>
        </p:spPr>
        <p:txBody>
          <a:bodyPr wrap="square" rtlCol="0">
            <a:spAutoFit/>
          </a:bodyPr>
          <a:lstStyle/>
          <a:p>
            <a:r>
              <a:rPr lang="en-US" sz="1400" b="1" dirty="0">
                <a:solidFill>
                  <a:schemeClr val="bg2">
                    <a:lumMod val="50000"/>
                    <a:lumOff val="50000"/>
                  </a:schemeClr>
                </a:solidFill>
              </a:rPr>
              <a:t>2014</a:t>
            </a:r>
          </a:p>
          <a:p>
            <a:r>
              <a:rPr lang="en-US" sz="1400" dirty="0">
                <a:solidFill>
                  <a:schemeClr val="bg2">
                    <a:lumMod val="50000"/>
                    <a:lumOff val="50000"/>
                  </a:schemeClr>
                </a:solidFill>
              </a:rPr>
              <a:t>Won SPROUT funding: buy equipment to scale </a:t>
            </a:r>
            <a:r>
              <a:rPr lang="en-US" sz="1400" i="1" dirty="0">
                <a:solidFill>
                  <a:schemeClr val="bg2">
                    <a:lumMod val="50000"/>
                    <a:lumOff val="50000"/>
                  </a:schemeClr>
                </a:solidFill>
              </a:rPr>
              <a:t>in vivo work</a:t>
            </a:r>
            <a:endParaRPr lang="en-US" sz="1400" dirty="0">
              <a:solidFill>
                <a:schemeClr val="bg2">
                  <a:lumMod val="50000"/>
                  <a:lumOff val="50000"/>
                </a:schemeClr>
              </a:solidFill>
            </a:endParaRPr>
          </a:p>
        </p:txBody>
      </p:sp>
    </p:spTree>
    <p:extLst>
      <p:ext uri="{BB962C8B-B14F-4D97-AF65-F5344CB8AC3E}">
        <p14:creationId xmlns:p14="http://schemas.microsoft.com/office/powerpoint/2010/main" val="1034850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Advice</a:t>
            </a:r>
          </a:p>
        </p:txBody>
      </p:sp>
      <p:sp>
        <p:nvSpPr>
          <p:cNvPr id="3" name="Content Placeholder 2"/>
          <p:cNvSpPr>
            <a:spLocks noGrp="1"/>
          </p:cNvSpPr>
          <p:nvPr>
            <p:ph idx="1"/>
          </p:nvPr>
        </p:nvSpPr>
        <p:spPr/>
        <p:txBody>
          <a:bodyPr>
            <a:normAutofit fontScale="92500" lnSpcReduction="10000"/>
          </a:bodyPr>
          <a:lstStyle/>
          <a:p>
            <a:r>
              <a:rPr lang="en-US" dirty="0"/>
              <a:t>Figure out what you love AND what you hate</a:t>
            </a:r>
          </a:p>
          <a:p>
            <a:endParaRPr lang="en-US" dirty="0"/>
          </a:p>
          <a:p>
            <a:r>
              <a:rPr lang="en-US" dirty="0"/>
              <a:t>In a new job: identify which PhD skills work to your advantage AND disadvantage</a:t>
            </a:r>
          </a:p>
          <a:p>
            <a:pPr lvl="1"/>
            <a:r>
              <a:rPr lang="en-US" dirty="0"/>
              <a:t>PRO: Quickly acquire new knowledge</a:t>
            </a:r>
          </a:p>
          <a:p>
            <a:pPr lvl="1"/>
            <a:r>
              <a:rPr lang="en-US" dirty="0"/>
              <a:t>CON: Research too deeply </a:t>
            </a:r>
          </a:p>
          <a:p>
            <a:endParaRPr lang="en-US" dirty="0"/>
          </a:p>
          <a:p>
            <a:r>
              <a:rPr lang="en-US" dirty="0"/>
              <a:t>Pay attention to your communication skills</a:t>
            </a:r>
          </a:p>
          <a:p>
            <a:pPr lvl="1"/>
            <a:r>
              <a:rPr lang="en-US" dirty="0"/>
              <a:t>Practice speaking with people outside of academia from a variety of backgrounds</a:t>
            </a:r>
          </a:p>
          <a:p>
            <a:endParaRPr lang="en-US" dirty="0"/>
          </a:p>
          <a:p>
            <a:r>
              <a:rPr lang="en-US" dirty="0"/>
              <a:t>Take control of your career, but don’t obsess over the end goal</a:t>
            </a:r>
          </a:p>
        </p:txBody>
      </p:sp>
    </p:spTree>
    <p:extLst>
      <p:ext uri="{BB962C8B-B14F-4D97-AF65-F5344CB8AC3E}">
        <p14:creationId xmlns:p14="http://schemas.microsoft.com/office/powerpoint/2010/main" val="120518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xmlns=""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361</TotalTime>
  <Words>1590</Words>
  <Application>Microsoft Office PowerPoint</Application>
  <PresentationFormat>Custom</PresentationFormat>
  <Paragraphs>431</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Quotable</vt:lpstr>
      <vt:lpstr>PhD to investment manager: my path to providing support and capital to life science startups</vt:lpstr>
      <vt:lpstr>Present day</vt:lpstr>
      <vt:lpstr>I didn’t just stumble into this position…</vt:lpstr>
      <vt:lpstr>My story</vt:lpstr>
      <vt:lpstr>My story</vt:lpstr>
      <vt:lpstr>My story</vt:lpstr>
      <vt:lpstr>My story</vt:lpstr>
      <vt:lpstr>My story</vt:lpstr>
      <vt:lpstr>My story</vt:lpstr>
      <vt:lpstr>My story</vt:lpstr>
      <vt:lpstr>My story</vt:lpstr>
      <vt:lpstr>My story</vt:lpstr>
      <vt:lpstr>My story</vt:lpstr>
      <vt:lpstr>My story</vt:lpstr>
      <vt:lpstr>My story</vt:lpstr>
      <vt:lpstr>My story</vt:lpstr>
      <vt:lpstr>Advice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Marissa Kuzirian</dc:creator>
  <cp:lastModifiedBy>Fern Shamis</cp:lastModifiedBy>
  <cp:revision>15</cp:revision>
  <dcterms:created xsi:type="dcterms:W3CDTF">2017-07-25T17:55:47Z</dcterms:created>
  <dcterms:modified xsi:type="dcterms:W3CDTF">2017-07-26T17:37:00Z</dcterms:modified>
</cp:coreProperties>
</file>