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60" r:id="rId4"/>
    <p:sldId id="270" r:id="rId5"/>
    <p:sldId id="258" r:id="rId6"/>
    <p:sldId id="257" r:id="rId7"/>
    <p:sldId id="267" r:id="rId8"/>
    <p:sldId id="268" r:id="rId9"/>
    <p:sldId id="269" r:id="rId10"/>
    <p:sldId id="271" r:id="rId11"/>
    <p:sldId id="261" r:id="rId12"/>
    <p:sldId id="262" r:id="rId13"/>
    <p:sldId id="263"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7" autoAdjust="0"/>
    <p:restoredTop sz="94660"/>
  </p:normalViewPr>
  <p:slideViewPr>
    <p:cSldViewPr snapToGrid="0">
      <p:cViewPr>
        <p:scale>
          <a:sx n="75" d="100"/>
          <a:sy n="75" d="100"/>
        </p:scale>
        <p:origin x="-198"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7/27/2017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80460D-1A48-4FA7-9DC3-57BD7BCA3C1C}"/>
              </a:ext>
            </a:extLst>
          </p:cNvPr>
          <p:cNvSpPr>
            <a:spLocks noGrp="1"/>
          </p:cNvSpPr>
          <p:nvPr>
            <p:ph type="ctrTitle"/>
          </p:nvPr>
        </p:nvSpPr>
        <p:spPr/>
        <p:txBody>
          <a:bodyPr>
            <a:normAutofit fontScale="90000"/>
          </a:bodyPr>
          <a:lstStyle/>
          <a:p>
            <a:r>
              <a:rPr lang="en-US" dirty="0"/>
              <a:t>Thinking About an Entrepreneurial Career or a Career Generally</a:t>
            </a:r>
          </a:p>
        </p:txBody>
      </p:sp>
      <p:sp>
        <p:nvSpPr>
          <p:cNvPr id="3" name="Subtitle 2">
            <a:extLst>
              <a:ext uri="{FF2B5EF4-FFF2-40B4-BE49-F238E27FC236}">
                <a16:creationId xmlns:a16="http://schemas.microsoft.com/office/drawing/2014/main" xmlns="" id="{ED4C7610-E9DE-4044-8CFB-FDE2AEBE298D}"/>
              </a:ext>
            </a:extLst>
          </p:cNvPr>
          <p:cNvSpPr>
            <a:spLocks noGrp="1"/>
          </p:cNvSpPr>
          <p:nvPr>
            <p:ph type="subTitle" idx="1"/>
          </p:nvPr>
        </p:nvSpPr>
        <p:spPr/>
        <p:txBody>
          <a:bodyPr/>
          <a:lstStyle/>
          <a:p>
            <a:r>
              <a:rPr lang="en-US" dirty="0"/>
              <a:t>Eric Furfine</a:t>
            </a:r>
          </a:p>
        </p:txBody>
      </p:sp>
    </p:spTree>
    <p:extLst>
      <p:ext uri="{BB962C8B-B14F-4D97-AF65-F5344CB8AC3E}">
        <p14:creationId xmlns:p14="http://schemas.microsoft.com/office/powerpoint/2010/main" val="1704039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A4D41-5FC2-49E7-A0BD-EFEAA598F285}"/>
              </a:ext>
            </a:extLst>
          </p:cNvPr>
          <p:cNvSpPr>
            <a:spLocks noGrp="1"/>
          </p:cNvSpPr>
          <p:nvPr>
            <p:ph type="title"/>
          </p:nvPr>
        </p:nvSpPr>
        <p:spPr/>
        <p:txBody>
          <a:bodyPr/>
          <a:lstStyle/>
          <a:p>
            <a:r>
              <a:rPr lang="en-US" dirty="0"/>
              <a:t>Today’s Speakers</a:t>
            </a:r>
          </a:p>
        </p:txBody>
      </p:sp>
      <p:sp>
        <p:nvSpPr>
          <p:cNvPr id="3" name="Content Placeholder 2">
            <a:extLst>
              <a:ext uri="{FF2B5EF4-FFF2-40B4-BE49-F238E27FC236}">
                <a16:creationId xmlns:a16="http://schemas.microsoft.com/office/drawing/2014/main" xmlns="" id="{E780B061-093D-4D3B-AA21-DDCC0781DAAF}"/>
              </a:ext>
            </a:extLst>
          </p:cNvPr>
          <p:cNvSpPr>
            <a:spLocks noGrp="1"/>
          </p:cNvSpPr>
          <p:nvPr>
            <p:ph idx="1"/>
          </p:nvPr>
        </p:nvSpPr>
        <p:spPr>
          <a:xfrm>
            <a:off x="2589212" y="1484243"/>
            <a:ext cx="8915400" cy="5075583"/>
          </a:xfrm>
        </p:spPr>
        <p:txBody>
          <a:bodyPr>
            <a:normAutofit fontScale="92500" lnSpcReduction="10000"/>
          </a:bodyPr>
          <a:lstStyle/>
          <a:p>
            <a:r>
              <a:rPr lang="en-US" dirty="0"/>
              <a:t>John </a:t>
            </a:r>
            <a:r>
              <a:rPr lang="en-US" dirty="0" err="1"/>
              <a:t>Normann</a:t>
            </a:r>
            <a:r>
              <a:rPr lang="en-US" dirty="0"/>
              <a:t> is the VP of Technology at </a:t>
            </a:r>
            <a:r>
              <a:rPr lang="en-US" dirty="0" err="1"/>
              <a:t>Iora</a:t>
            </a:r>
            <a:r>
              <a:rPr lang="en-US" dirty="0"/>
              <a:t> Health. He went from completing his PhD in English at Harvard </a:t>
            </a:r>
            <a:r>
              <a:rPr lang="en-US" dirty="0" err="1"/>
              <a:t>Unviersity</a:t>
            </a:r>
            <a:r>
              <a:rPr lang="en-US" dirty="0"/>
              <a:t> to being a tech founder, while having taught Renaissance literature, engineering, and media studies.</a:t>
            </a:r>
          </a:p>
          <a:p>
            <a:endParaRPr lang="en-US" dirty="0"/>
          </a:p>
          <a:p>
            <a:r>
              <a:rPr lang="en-US" dirty="0"/>
              <a:t>Asa </a:t>
            </a:r>
            <a:r>
              <a:rPr lang="en-US" dirty="0" err="1"/>
              <a:t>Kalavade</a:t>
            </a:r>
            <a:r>
              <a:rPr lang="en-US" dirty="0"/>
              <a:t> is General Manager at Amazon Web Services. She completed her PhD in Electrical Engineering and Computer Science at Berkeley and went on to found two successful ventures and hold senior roles in the analytics and mobile technologies sector.</a:t>
            </a:r>
          </a:p>
          <a:p>
            <a:endParaRPr lang="en-US" dirty="0"/>
          </a:p>
          <a:p>
            <a:r>
              <a:rPr lang="en-US" dirty="0" err="1"/>
              <a:t>Eyal</a:t>
            </a:r>
            <a:r>
              <a:rPr lang="en-US" dirty="0"/>
              <a:t> Ron is CTO at </a:t>
            </a:r>
            <a:r>
              <a:rPr lang="en-US" dirty="0" err="1"/>
              <a:t>Gelesis</a:t>
            </a:r>
            <a:r>
              <a:rPr lang="en-US" dirty="0"/>
              <a:t> and Adjunct Faculty at the Harvard-MIT Division of Health and Sciences and Technology. He is a proud Brandeis alum, holding a PhD in Chemistry and has successfully used his knowledge both in academia and the startup world.</a:t>
            </a:r>
          </a:p>
          <a:p>
            <a:endParaRPr lang="en-US" dirty="0"/>
          </a:p>
          <a:p>
            <a:r>
              <a:rPr lang="en-US" dirty="0"/>
              <a:t>Vipin Suri is VP of Discovery at Obsidian Therapeutics. Vipin obtained his Ph.D. in biochemistry at Brandeis University and MBA from Yale School of Management. He uses both his academic and business experience to contribute to broadening the reach of Cell and Gene therapies.</a:t>
            </a:r>
          </a:p>
        </p:txBody>
      </p:sp>
    </p:spTree>
    <p:extLst>
      <p:ext uri="{BB962C8B-B14F-4D97-AF65-F5344CB8AC3E}">
        <p14:creationId xmlns:p14="http://schemas.microsoft.com/office/powerpoint/2010/main" val="1803683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35F3CA-F143-4BA7-ACD1-BFFBD6D0CCAE}"/>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xmlns="" id="{9AA57CB0-6A09-453B-A66A-70F7C23508D3}"/>
              </a:ext>
            </a:extLst>
          </p:cNvPr>
          <p:cNvSpPr>
            <a:spLocks noGrp="1"/>
          </p:cNvSpPr>
          <p:nvPr>
            <p:ph idx="1"/>
          </p:nvPr>
        </p:nvSpPr>
        <p:spPr/>
        <p:txBody>
          <a:bodyPr>
            <a:normAutofit/>
          </a:bodyPr>
          <a:lstStyle/>
          <a:p>
            <a:r>
              <a:rPr lang="en-US" sz="2000" dirty="0"/>
              <a:t>Everything I offer today is how I see my own decision making processes on career progression and work efforts</a:t>
            </a:r>
          </a:p>
          <a:p>
            <a:r>
              <a:rPr lang="en-US" sz="2000" dirty="0"/>
              <a:t>I’m sure this strategy is not right for everyone</a:t>
            </a:r>
          </a:p>
          <a:p>
            <a:r>
              <a:rPr lang="en-US" sz="2000" dirty="0"/>
              <a:t>I think many of the themes are; however, broadly applicable and worth some consideration</a:t>
            </a:r>
          </a:p>
        </p:txBody>
      </p:sp>
    </p:spTree>
    <p:extLst>
      <p:ext uri="{BB962C8B-B14F-4D97-AF65-F5344CB8AC3E}">
        <p14:creationId xmlns:p14="http://schemas.microsoft.com/office/powerpoint/2010/main" val="400094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DF51C6-A3F2-47B6-8C08-76BD0EA5CD6C}"/>
              </a:ext>
            </a:extLst>
          </p:cNvPr>
          <p:cNvSpPr>
            <a:spLocks noGrp="1"/>
          </p:cNvSpPr>
          <p:nvPr>
            <p:ph type="title"/>
          </p:nvPr>
        </p:nvSpPr>
        <p:spPr/>
        <p:txBody>
          <a:bodyPr>
            <a:normAutofit fontScale="90000"/>
          </a:bodyPr>
          <a:lstStyle/>
          <a:p>
            <a:r>
              <a:rPr lang="en-US" dirty="0"/>
              <a:t>You Don’t Necessarily Need to Start Out With an Explicit Goal to be an Entrepreneur</a:t>
            </a:r>
          </a:p>
        </p:txBody>
      </p:sp>
      <p:sp>
        <p:nvSpPr>
          <p:cNvPr id="3" name="Content Placeholder 2">
            <a:extLst>
              <a:ext uri="{FF2B5EF4-FFF2-40B4-BE49-F238E27FC236}">
                <a16:creationId xmlns:a16="http://schemas.microsoft.com/office/drawing/2014/main" xmlns="" id="{10D01965-DCB1-4E9C-ABCD-B9D6C2BFCACC}"/>
              </a:ext>
            </a:extLst>
          </p:cNvPr>
          <p:cNvSpPr>
            <a:spLocks noGrp="1"/>
          </p:cNvSpPr>
          <p:nvPr>
            <p:ph idx="1"/>
          </p:nvPr>
        </p:nvSpPr>
        <p:spPr/>
        <p:txBody>
          <a:bodyPr/>
          <a:lstStyle/>
          <a:p>
            <a:r>
              <a:rPr lang="en-US" dirty="0"/>
              <a:t>It is something you can grow into</a:t>
            </a:r>
          </a:p>
          <a:p>
            <a:r>
              <a:rPr lang="en-US" dirty="0"/>
              <a:t>If you are curious, you may end up there</a:t>
            </a:r>
          </a:p>
          <a:p>
            <a:r>
              <a:rPr lang="en-US" dirty="0"/>
              <a:t>OK to learn the ropes of a field an a large company with many experienced line managers</a:t>
            </a:r>
          </a:p>
          <a:p>
            <a:r>
              <a:rPr lang="en-US" dirty="0"/>
              <a:t>It is also fine to jump straight in and try to wear all the hats necessary rather then picking up the pieces over time then going for it</a:t>
            </a:r>
          </a:p>
          <a:p>
            <a:r>
              <a:rPr lang="en-US" dirty="0"/>
              <a:t>Smaller companies can be more fun for some people in the right mindset</a:t>
            </a:r>
          </a:p>
        </p:txBody>
      </p:sp>
    </p:spTree>
    <p:extLst>
      <p:ext uri="{BB962C8B-B14F-4D97-AF65-F5344CB8AC3E}">
        <p14:creationId xmlns:p14="http://schemas.microsoft.com/office/powerpoint/2010/main" val="74815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5F0FCD-17F9-45A7-8E6E-69C52D0CBDAC}"/>
              </a:ext>
            </a:extLst>
          </p:cNvPr>
          <p:cNvSpPr>
            <a:spLocks noGrp="1"/>
          </p:cNvSpPr>
          <p:nvPr>
            <p:ph type="title"/>
          </p:nvPr>
        </p:nvSpPr>
        <p:spPr>
          <a:xfrm>
            <a:off x="2027583" y="624110"/>
            <a:ext cx="9859618" cy="1280890"/>
          </a:xfrm>
        </p:spPr>
        <p:txBody>
          <a:bodyPr>
            <a:normAutofit fontScale="90000"/>
          </a:bodyPr>
          <a:lstStyle/>
          <a:p>
            <a:r>
              <a:rPr lang="en-US" b="1" dirty="0"/>
              <a:t>Try New Things</a:t>
            </a:r>
            <a:r>
              <a:rPr lang="en-US" dirty="0"/>
              <a:t>: If You Were Not Attracted to Continual Learning, You would Not be a Scientist</a:t>
            </a:r>
          </a:p>
        </p:txBody>
      </p:sp>
      <p:sp>
        <p:nvSpPr>
          <p:cNvPr id="3" name="Content Placeholder 2">
            <a:extLst>
              <a:ext uri="{FF2B5EF4-FFF2-40B4-BE49-F238E27FC236}">
                <a16:creationId xmlns:a16="http://schemas.microsoft.com/office/drawing/2014/main" xmlns="" id="{944030E4-99FE-4B87-9B91-6439687AB028}"/>
              </a:ext>
            </a:extLst>
          </p:cNvPr>
          <p:cNvSpPr>
            <a:spLocks noGrp="1"/>
          </p:cNvSpPr>
          <p:nvPr>
            <p:ph idx="1"/>
          </p:nvPr>
        </p:nvSpPr>
        <p:spPr>
          <a:xfrm>
            <a:off x="2589212" y="2146852"/>
            <a:ext cx="8915400" cy="4240696"/>
          </a:xfrm>
        </p:spPr>
        <p:txBody>
          <a:bodyPr>
            <a:normAutofit lnSpcReduction="10000"/>
          </a:bodyPr>
          <a:lstStyle/>
          <a:p>
            <a:r>
              <a:rPr lang="en-US" i="1" dirty="0"/>
              <a:t>If we knew the answer or outcome, it would not be called research </a:t>
            </a:r>
            <a:r>
              <a:rPr lang="en-US" dirty="0"/>
              <a:t>(Einstein, I think)</a:t>
            </a:r>
          </a:p>
          <a:p>
            <a:r>
              <a:rPr lang="en-US" dirty="0"/>
              <a:t>Every time I have taken a new job, it has been to stretch my skills and learning</a:t>
            </a:r>
          </a:p>
          <a:p>
            <a:pPr lvl="1"/>
            <a:r>
              <a:rPr lang="en-US" dirty="0"/>
              <a:t>Usually also entails an ability to more broadly influence corporate direction</a:t>
            </a:r>
          </a:p>
          <a:p>
            <a:pPr lvl="1"/>
            <a:r>
              <a:rPr lang="en-US" dirty="0"/>
              <a:t>This happens as a result of gaining skills in previous jobs</a:t>
            </a:r>
          </a:p>
          <a:p>
            <a:r>
              <a:rPr lang="en-US" dirty="0"/>
              <a:t>Keep one foot in the box for stability</a:t>
            </a:r>
          </a:p>
          <a:p>
            <a:r>
              <a:rPr lang="en-US" dirty="0"/>
              <a:t>But take one foot out so you can grow</a:t>
            </a:r>
          </a:p>
          <a:p>
            <a:r>
              <a:rPr lang="en-US" dirty="0"/>
              <a:t>I find it often takes about 3 years to get your stability and competency up</a:t>
            </a:r>
          </a:p>
          <a:p>
            <a:pPr lvl="1"/>
            <a:r>
              <a:rPr lang="en-US" dirty="0"/>
              <a:t>Year One is usually a steep curve</a:t>
            </a:r>
          </a:p>
          <a:p>
            <a:pPr lvl="1"/>
            <a:r>
              <a:rPr lang="en-US" dirty="0"/>
              <a:t>Get your sea legs year two and start looking forward instead of reacting</a:t>
            </a:r>
          </a:p>
          <a:p>
            <a:pPr lvl="1"/>
            <a:r>
              <a:rPr lang="en-US" dirty="0"/>
              <a:t>Year three you can really drive strategy</a:t>
            </a:r>
          </a:p>
        </p:txBody>
      </p:sp>
    </p:spTree>
    <p:extLst>
      <p:ext uri="{BB962C8B-B14F-4D97-AF65-F5344CB8AC3E}">
        <p14:creationId xmlns:p14="http://schemas.microsoft.com/office/powerpoint/2010/main" val="1139677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E6937D-7DEA-41FB-BF0D-EBD1D7B29FFC}"/>
              </a:ext>
            </a:extLst>
          </p:cNvPr>
          <p:cNvSpPr>
            <a:spLocks noGrp="1"/>
          </p:cNvSpPr>
          <p:nvPr>
            <p:ph type="title"/>
          </p:nvPr>
        </p:nvSpPr>
        <p:spPr/>
        <p:txBody>
          <a:bodyPr/>
          <a:lstStyle/>
          <a:p>
            <a:r>
              <a:rPr lang="en-US" dirty="0"/>
              <a:t>Career Progression: USE YOUR NETWORK</a:t>
            </a:r>
          </a:p>
        </p:txBody>
      </p:sp>
      <p:sp>
        <p:nvSpPr>
          <p:cNvPr id="3" name="Content Placeholder 2">
            <a:extLst>
              <a:ext uri="{FF2B5EF4-FFF2-40B4-BE49-F238E27FC236}">
                <a16:creationId xmlns:a16="http://schemas.microsoft.com/office/drawing/2014/main" xmlns="" id="{979E1AD9-CF47-44AE-8DCF-763A9D1CF662}"/>
              </a:ext>
            </a:extLst>
          </p:cNvPr>
          <p:cNvSpPr>
            <a:spLocks noGrp="1"/>
          </p:cNvSpPr>
          <p:nvPr>
            <p:ph idx="1"/>
          </p:nvPr>
        </p:nvSpPr>
        <p:spPr>
          <a:xfrm>
            <a:off x="2343150" y="1983684"/>
            <a:ext cx="9386888" cy="4139572"/>
          </a:xfrm>
        </p:spPr>
        <p:txBody>
          <a:bodyPr>
            <a:normAutofit/>
          </a:bodyPr>
          <a:lstStyle/>
          <a:p>
            <a:r>
              <a:rPr lang="en-US" dirty="0"/>
              <a:t>AB in Chemistry Washington University, St Louis, 1981</a:t>
            </a:r>
          </a:p>
          <a:p>
            <a:r>
              <a:rPr lang="en-US" dirty="0"/>
              <a:t>Ph.D. Biochemistry, Brandeis University, Robert Abeles Advisor, Enzymology, 1987</a:t>
            </a:r>
          </a:p>
          <a:p>
            <a:r>
              <a:rPr lang="en-US" dirty="0"/>
              <a:t>Postdoctoral Study, UCSF, C.C. Wang, Molecular Parasitology, 1989</a:t>
            </a:r>
          </a:p>
          <a:p>
            <a:r>
              <a:rPr lang="en-US" dirty="0"/>
              <a:t>Scientist, Burroughs </a:t>
            </a:r>
            <a:r>
              <a:rPr lang="en-US" dirty="0" err="1"/>
              <a:t>Wellcome</a:t>
            </a:r>
            <a:r>
              <a:rPr lang="en-US" dirty="0"/>
              <a:t>, 1995</a:t>
            </a:r>
          </a:p>
          <a:p>
            <a:r>
              <a:rPr lang="en-US" dirty="0"/>
              <a:t>Principal/Senior Scientist, Project Leader, Glaxo </a:t>
            </a:r>
            <a:r>
              <a:rPr lang="en-US" dirty="0" err="1"/>
              <a:t>Wellcome</a:t>
            </a:r>
            <a:r>
              <a:rPr lang="en-US" dirty="0"/>
              <a:t>, 2000</a:t>
            </a:r>
          </a:p>
          <a:p>
            <a:r>
              <a:rPr lang="en-US" dirty="0"/>
              <a:t>Director Multidisciplinary Drug Discovery GSK, 2002</a:t>
            </a:r>
          </a:p>
          <a:p>
            <a:r>
              <a:rPr lang="en-US" dirty="0"/>
              <a:t>VP Preclinical Development Regeneron 2006</a:t>
            </a:r>
          </a:p>
          <a:p>
            <a:r>
              <a:rPr lang="en-US" dirty="0"/>
              <a:t>SVP Research and Preclinical Development, </a:t>
            </a:r>
            <a:r>
              <a:rPr lang="en-US" dirty="0" err="1"/>
              <a:t>Adnexus</a:t>
            </a:r>
            <a:r>
              <a:rPr lang="en-US" dirty="0"/>
              <a:t>/BMS 2011</a:t>
            </a:r>
          </a:p>
          <a:p>
            <a:r>
              <a:rPr lang="en-US" dirty="0"/>
              <a:t>Chief Scientific Officer Eleven Biotherapeutics 2016</a:t>
            </a:r>
          </a:p>
          <a:p>
            <a:r>
              <a:rPr lang="en-US" dirty="0"/>
              <a:t>CSO and CEO </a:t>
            </a:r>
            <a:r>
              <a:rPr lang="en-US" dirty="0" err="1"/>
              <a:t>ImmuneXcite</a:t>
            </a:r>
            <a:r>
              <a:rPr lang="en-US" dirty="0"/>
              <a:t> Inc, present</a:t>
            </a:r>
          </a:p>
        </p:txBody>
      </p:sp>
    </p:spTree>
    <p:extLst>
      <p:ext uri="{BB962C8B-B14F-4D97-AF65-F5344CB8AC3E}">
        <p14:creationId xmlns:p14="http://schemas.microsoft.com/office/powerpoint/2010/main" val="3528041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787B94-7C0B-4E82-8BE8-65D03FE29838}"/>
              </a:ext>
            </a:extLst>
          </p:cNvPr>
          <p:cNvSpPr>
            <a:spLocks noGrp="1"/>
          </p:cNvSpPr>
          <p:nvPr>
            <p:ph type="title"/>
          </p:nvPr>
        </p:nvSpPr>
        <p:spPr/>
        <p:txBody>
          <a:bodyPr>
            <a:normAutofit fontScale="90000"/>
          </a:bodyPr>
          <a:lstStyle/>
          <a:p>
            <a:r>
              <a:rPr lang="en-US" dirty="0"/>
              <a:t>Three Achievements of Which I am Most Proud Have Aspects of Entrepreneurship</a:t>
            </a:r>
          </a:p>
        </p:txBody>
      </p:sp>
      <p:sp>
        <p:nvSpPr>
          <p:cNvPr id="3" name="Content Placeholder 2">
            <a:extLst>
              <a:ext uri="{FF2B5EF4-FFF2-40B4-BE49-F238E27FC236}">
                <a16:creationId xmlns:a16="http://schemas.microsoft.com/office/drawing/2014/main" xmlns="" id="{5ED43925-8485-47E6-8F2D-50FBF7779B48}"/>
              </a:ext>
            </a:extLst>
          </p:cNvPr>
          <p:cNvSpPr>
            <a:spLocks noGrp="1"/>
          </p:cNvSpPr>
          <p:nvPr>
            <p:ph idx="1"/>
          </p:nvPr>
        </p:nvSpPr>
        <p:spPr>
          <a:xfrm>
            <a:off x="2589212" y="2133599"/>
            <a:ext cx="8915400" cy="4426227"/>
          </a:xfrm>
        </p:spPr>
        <p:txBody>
          <a:bodyPr>
            <a:normAutofit/>
          </a:bodyPr>
          <a:lstStyle/>
          <a:p>
            <a:r>
              <a:rPr lang="en-US" dirty="0"/>
              <a:t>Inventor of </a:t>
            </a:r>
            <a:r>
              <a:rPr lang="en-US" dirty="0" err="1"/>
              <a:t>Lexiva</a:t>
            </a:r>
            <a:r>
              <a:rPr lang="en-US" dirty="0"/>
              <a:t>® (</a:t>
            </a:r>
            <a:r>
              <a:rPr lang="en-US" dirty="0" err="1"/>
              <a:t>fosamprenavir</a:t>
            </a:r>
            <a:r>
              <a:rPr lang="en-US" dirty="0"/>
              <a:t>)</a:t>
            </a:r>
          </a:p>
          <a:p>
            <a:pPr lvl="1"/>
            <a:r>
              <a:rPr lang="en-US" dirty="0"/>
              <a:t>Dramatically reduced pill burden of a HIV protease inhibitor</a:t>
            </a:r>
          </a:p>
          <a:p>
            <a:r>
              <a:rPr lang="en-US" dirty="0"/>
              <a:t>Provided the initial rationale for the clinical strategy that made </a:t>
            </a:r>
            <a:r>
              <a:rPr lang="en-US" dirty="0" err="1"/>
              <a:t>Eylea</a:t>
            </a:r>
            <a:r>
              <a:rPr lang="en-US" dirty="0"/>
              <a:t> the success that it is today</a:t>
            </a:r>
          </a:p>
          <a:p>
            <a:pPr lvl="1"/>
            <a:r>
              <a:rPr lang="en-US" dirty="0"/>
              <a:t>Treats age-related macular degeneration</a:t>
            </a:r>
          </a:p>
          <a:p>
            <a:pPr lvl="1"/>
            <a:r>
              <a:rPr lang="en-US" dirty="0"/>
              <a:t>At least equal efficacy with less frequent ocular injections</a:t>
            </a:r>
          </a:p>
          <a:p>
            <a:r>
              <a:rPr lang="en-US" dirty="0"/>
              <a:t>Discovered EBI-031 (anti-IL-6 with long ocular half-life) with potential to treat ocular inflammation</a:t>
            </a:r>
          </a:p>
          <a:p>
            <a:pPr lvl="1"/>
            <a:r>
              <a:rPr lang="en-US" dirty="0"/>
              <a:t>Able to sell to Roche for $30M upfront, which allowed Eleven Biotherapeutics to re-invent itself and stay a publicly traded company after two failed phase 3 trials with a different drug</a:t>
            </a:r>
          </a:p>
          <a:p>
            <a:pPr lvl="1"/>
            <a:r>
              <a:rPr lang="en-US" dirty="0"/>
              <a:t>New company has a phase 3 asset in oncology that was purchased with the new funds</a:t>
            </a:r>
          </a:p>
        </p:txBody>
      </p:sp>
    </p:spTree>
    <p:extLst>
      <p:ext uri="{BB962C8B-B14F-4D97-AF65-F5344CB8AC3E}">
        <p14:creationId xmlns:p14="http://schemas.microsoft.com/office/powerpoint/2010/main" val="3542526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A6F3B1-5D09-4209-9EF3-987CEE77CCCB}"/>
              </a:ext>
            </a:extLst>
          </p:cNvPr>
          <p:cNvSpPr>
            <a:spLocks noGrp="1"/>
          </p:cNvSpPr>
          <p:nvPr>
            <p:ph type="title"/>
          </p:nvPr>
        </p:nvSpPr>
        <p:spPr/>
        <p:txBody>
          <a:bodyPr/>
          <a:lstStyle/>
          <a:p>
            <a:r>
              <a:rPr lang="en-US" dirty="0" err="1"/>
              <a:t>Agenerase</a:t>
            </a:r>
            <a:r>
              <a:rPr lang="en-US" dirty="0"/>
              <a:t> vs </a:t>
            </a:r>
            <a:r>
              <a:rPr lang="en-US" dirty="0" err="1"/>
              <a:t>Lexiva</a:t>
            </a:r>
            <a:r>
              <a:rPr lang="en-US" dirty="0"/>
              <a:t> (each 2X per day)</a:t>
            </a:r>
          </a:p>
        </p:txBody>
      </p:sp>
      <p:grpSp>
        <p:nvGrpSpPr>
          <p:cNvPr id="4" name="Group 3">
            <a:extLst>
              <a:ext uri="{FF2B5EF4-FFF2-40B4-BE49-F238E27FC236}">
                <a16:creationId xmlns:a16="http://schemas.microsoft.com/office/drawing/2014/main" xmlns="" id="{56A4068F-9259-4764-81A4-C97F49F542ED}"/>
              </a:ext>
            </a:extLst>
          </p:cNvPr>
          <p:cNvGrpSpPr/>
          <p:nvPr/>
        </p:nvGrpSpPr>
        <p:grpSpPr>
          <a:xfrm>
            <a:off x="750755" y="2232562"/>
            <a:ext cx="7285872" cy="1749915"/>
            <a:chOff x="3957782" y="2232562"/>
            <a:chExt cx="7285872" cy="1749915"/>
          </a:xfrm>
        </p:grpSpPr>
        <p:pic>
          <p:nvPicPr>
            <p:cNvPr id="1026" name="Picture 2" descr="Related image">
              <a:extLst>
                <a:ext uri="{FF2B5EF4-FFF2-40B4-BE49-F238E27FC236}">
                  <a16:creationId xmlns:a16="http://schemas.microsoft.com/office/drawing/2014/main" xmlns="" id="{0E966F1A-5315-41A6-91F1-255933B10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676184" y="2514160"/>
              <a:ext cx="1732907" cy="1169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elated image">
              <a:extLst>
                <a:ext uri="{FF2B5EF4-FFF2-40B4-BE49-F238E27FC236}">
                  <a16:creationId xmlns:a16="http://schemas.microsoft.com/office/drawing/2014/main" xmlns="" id="{1D744A10-9F46-49EB-A659-87361089CA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514628" y="2522664"/>
              <a:ext cx="1732907" cy="1169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lated image">
              <a:extLst>
                <a:ext uri="{FF2B5EF4-FFF2-40B4-BE49-F238E27FC236}">
                  <a16:creationId xmlns:a16="http://schemas.microsoft.com/office/drawing/2014/main" xmlns="" id="{E652423B-AD7A-4A38-B964-3B54E44AAE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362060" y="2531168"/>
              <a:ext cx="1732907" cy="11697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lated image">
              <a:extLst>
                <a:ext uri="{FF2B5EF4-FFF2-40B4-BE49-F238E27FC236}">
                  <a16:creationId xmlns:a16="http://schemas.microsoft.com/office/drawing/2014/main" xmlns="" id="{CA5FCB80-9ACD-48CD-BFED-4B560FEEB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265085" y="2522665"/>
              <a:ext cx="1732907" cy="11697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elated image">
              <a:extLst>
                <a:ext uri="{FF2B5EF4-FFF2-40B4-BE49-F238E27FC236}">
                  <a16:creationId xmlns:a16="http://schemas.microsoft.com/office/drawing/2014/main" xmlns="" id="{20D765E1-47E8-4389-B368-EC94D4A82D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126809" y="2531167"/>
              <a:ext cx="1732907" cy="11697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elated image">
              <a:extLst>
                <a:ext uri="{FF2B5EF4-FFF2-40B4-BE49-F238E27FC236}">
                  <a16:creationId xmlns:a16="http://schemas.microsoft.com/office/drawing/2014/main" xmlns="" id="{FFEBFEAB-AAA3-4447-8AD6-A9370E7F0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992262" y="2531167"/>
              <a:ext cx="1732907" cy="11697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lated image">
              <a:extLst>
                <a:ext uri="{FF2B5EF4-FFF2-40B4-BE49-F238E27FC236}">
                  <a16:creationId xmlns:a16="http://schemas.microsoft.com/office/drawing/2014/main" xmlns="" id="{674E5003-140E-4451-BE15-63BB6D904E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903253" y="2514160"/>
              <a:ext cx="1732907" cy="11697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elated image">
              <a:extLst>
                <a:ext uri="{FF2B5EF4-FFF2-40B4-BE49-F238E27FC236}">
                  <a16:creationId xmlns:a16="http://schemas.microsoft.com/office/drawing/2014/main" xmlns="" id="{678967F2-C008-43FF-A91A-4A33080ED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9792344" y="2522664"/>
              <a:ext cx="1732907" cy="1169712"/>
            </a:xfrm>
            <a:prstGeom prst="rect">
              <a:avLst/>
            </a:prstGeom>
            <a:noFill/>
            <a:extLst>
              <a:ext uri="{909E8E84-426E-40DD-AFC4-6F175D3DCCD1}">
                <a14:hiddenFill xmlns:a14="http://schemas.microsoft.com/office/drawing/2010/main">
                  <a:solidFill>
                    <a:srgbClr val="FFFFFF"/>
                  </a:solidFill>
                </a14:hiddenFill>
              </a:ext>
            </a:extLst>
          </p:spPr>
        </p:pic>
      </p:grpSp>
      <p:pic>
        <p:nvPicPr>
          <p:cNvPr id="1028" name="Picture 4" descr="Image result for image of agenerase vs lexiva pills">
            <a:extLst>
              <a:ext uri="{FF2B5EF4-FFF2-40B4-BE49-F238E27FC236}">
                <a16:creationId xmlns:a16="http://schemas.microsoft.com/office/drawing/2014/main" xmlns="" id="{B0714329-921E-414B-9CF8-CDF3AAB6CA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320121" y="4900248"/>
            <a:ext cx="1862005" cy="139650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xmlns="" id="{701E6B6F-93EE-4750-BB43-9FC10E285374}"/>
              </a:ext>
            </a:extLst>
          </p:cNvPr>
          <p:cNvSpPr txBox="1"/>
          <p:nvPr/>
        </p:nvSpPr>
        <p:spPr>
          <a:xfrm>
            <a:off x="3893494" y="4144277"/>
            <a:ext cx="715260" cy="523220"/>
          </a:xfrm>
          <a:prstGeom prst="rect">
            <a:avLst/>
          </a:prstGeom>
          <a:noFill/>
        </p:spPr>
        <p:txBody>
          <a:bodyPr wrap="none" rtlCol="0">
            <a:spAutoFit/>
          </a:bodyPr>
          <a:lstStyle/>
          <a:p>
            <a:r>
              <a:rPr lang="en-US" sz="2800" dirty="0"/>
              <a:t>VS.</a:t>
            </a:r>
          </a:p>
        </p:txBody>
      </p:sp>
      <p:pic>
        <p:nvPicPr>
          <p:cNvPr id="1030" name="Picture 6" descr="Image result for image of agenerase vs lexiva pills">
            <a:extLst>
              <a:ext uri="{FF2B5EF4-FFF2-40B4-BE49-F238E27FC236}">
                <a16:creationId xmlns:a16="http://schemas.microsoft.com/office/drawing/2014/main" xmlns="" id="{AFF0C503-1E2F-45C1-8E81-71F5E5F38A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5718" y="1905000"/>
            <a:ext cx="2668138" cy="218988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image of agenerase vs lexiva pills">
            <a:extLst>
              <a:ext uri="{FF2B5EF4-FFF2-40B4-BE49-F238E27FC236}">
                <a16:creationId xmlns:a16="http://schemas.microsoft.com/office/drawing/2014/main" xmlns="" id="{7F99E95D-4CB7-4F11-9E50-7B79BAD97E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2816" y="3973974"/>
            <a:ext cx="3242777" cy="3242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304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EB850B-8D84-42CB-9EE2-234573CFADEE}"/>
              </a:ext>
            </a:extLst>
          </p:cNvPr>
          <p:cNvSpPr>
            <a:spLocks noGrp="1"/>
          </p:cNvSpPr>
          <p:nvPr>
            <p:ph type="title"/>
          </p:nvPr>
        </p:nvSpPr>
        <p:spPr/>
        <p:txBody>
          <a:bodyPr/>
          <a:lstStyle/>
          <a:p>
            <a:r>
              <a:rPr lang="en-US" dirty="0" err="1"/>
              <a:t>Eylea</a:t>
            </a:r>
            <a:r>
              <a:rPr lang="en-US" dirty="0"/>
              <a:t>® vs </a:t>
            </a:r>
            <a:r>
              <a:rPr lang="en-US" dirty="0" err="1"/>
              <a:t>Lucentis</a:t>
            </a:r>
            <a:r>
              <a:rPr lang="en-US" dirty="0"/>
              <a:t>® (both VEGF Blockers)</a:t>
            </a:r>
          </a:p>
        </p:txBody>
      </p:sp>
      <p:pic>
        <p:nvPicPr>
          <p:cNvPr id="3" name="Picture 2">
            <a:extLst>
              <a:ext uri="{FF2B5EF4-FFF2-40B4-BE49-F238E27FC236}">
                <a16:creationId xmlns:a16="http://schemas.microsoft.com/office/drawing/2014/main" xmlns="" id="{AF5C10C3-FF0B-4ADA-A5ED-28E29A2516F3}"/>
              </a:ext>
            </a:extLst>
          </p:cNvPr>
          <p:cNvPicPr>
            <a:picLocks noChangeAspect="1"/>
          </p:cNvPicPr>
          <p:nvPr/>
        </p:nvPicPr>
        <p:blipFill>
          <a:blip r:embed="rId2"/>
          <a:stretch>
            <a:fillRect/>
          </a:stretch>
        </p:blipFill>
        <p:spPr>
          <a:xfrm>
            <a:off x="516173" y="2338501"/>
            <a:ext cx="5844706" cy="3264704"/>
          </a:xfrm>
          <a:prstGeom prst="rect">
            <a:avLst/>
          </a:prstGeom>
        </p:spPr>
      </p:pic>
      <p:sp>
        <p:nvSpPr>
          <p:cNvPr id="4" name="TextBox 3">
            <a:extLst>
              <a:ext uri="{FF2B5EF4-FFF2-40B4-BE49-F238E27FC236}">
                <a16:creationId xmlns:a16="http://schemas.microsoft.com/office/drawing/2014/main" xmlns="" id="{2866738F-BFA7-41B8-B9DB-7343A0DB050E}"/>
              </a:ext>
            </a:extLst>
          </p:cNvPr>
          <p:cNvSpPr txBox="1"/>
          <p:nvPr/>
        </p:nvSpPr>
        <p:spPr>
          <a:xfrm>
            <a:off x="1785937" y="1669132"/>
            <a:ext cx="4349268" cy="369332"/>
          </a:xfrm>
          <a:prstGeom prst="rect">
            <a:avLst/>
          </a:prstGeom>
          <a:noFill/>
        </p:spPr>
        <p:txBody>
          <a:bodyPr wrap="none" rtlCol="0">
            <a:spAutoFit/>
          </a:bodyPr>
          <a:lstStyle/>
          <a:p>
            <a:r>
              <a:rPr lang="en-US" dirty="0" err="1"/>
              <a:t>Lucentis</a:t>
            </a:r>
            <a:r>
              <a:rPr lang="en-US" dirty="0"/>
              <a:t>/Ranibizumab approval data</a:t>
            </a:r>
          </a:p>
        </p:txBody>
      </p:sp>
      <p:pic>
        <p:nvPicPr>
          <p:cNvPr id="5" name="Picture 4">
            <a:extLst>
              <a:ext uri="{FF2B5EF4-FFF2-40B4-BE49-F238E27FC236}">
                <a16:creationId xmlns:a16="http://schemas.microsoft.com/office/drawing/2014/main" xmlns="" id="{550A9C62-C1F4-4A68-86B1-C9FEA15B25F3}"/>
              </a:ext>
            </a:extLst>
          </p:cNvPr>
          <p:cNvPicPr>
            <a:picLocks noChangeAspect="1"/>
          </p:cNvPicPr>
          <p:nvPr/>
        </p:nvPicPr>
        <p:blipFill>
          <a:blip r:embed="rId3"/>
          <a:stretch>
            <a:fillRect/>
          </a:stretch>
        </p:blipFill>
        <p:spPr>
          <a:xfrm>
            <a:off x="6727199" y="2246478"/>
            <a:ext cx="5260014" cy="3356727"/>
          </a:xfrm>
          <a:prstGeom prst="rect">
            <a:avLst/>
          </a:prstGeom>
        </p:spPr>
      </p:pic>
      <p:sp>
        <p:nvSpPr>
          <p:cNvPr id="6" name="TextBox 5">
            <a:extLst>
              <a:ext uri="{FF2B5EF4-FFF2-40B4-BE49-F238E27FC236}">
                <a16:creationId xmlns:a16="http://schemas.microsoft.com/office/drawing/2014/main" xmlns="" id="{4A748BA9-EE6A-4CD4-B117-F62797EB78B6}"/>
              </a:ext>
            </a:extLst>
          </p:cNvPr>
          <p:cNvSpPr txBox="1"/>
          <p:nvPr/>
        </p:nvSpPr>
        <p:spPr>
          <a:xfrm>
            <a:off x="8472488" y="1905000"/>
            <a:ext cx="2488182" cy="369332"/>
          </a:xfrm>
          <a:prstGeom prst="rect">
            <a:avLst/>
          </a:prstGeom>
          <a:noFill/>
        </p:spPr>
        <p:txBody>
          <a:bodyPr wrap="none" rtlCol="0">
            <a:spAutoFit/>
          </a:bodyPr>
          <a:lstStyle/>
          <a:p>
            <a:r>
              <a:rPr lang="en-US" dirty="0" err="1"/>
              <a:t>Eylea</a:t>
            </a:r>
            <a:r>
              <a:rPr lang="en-US" dirty="0"/>
              <a:t> approval data</a:t>
            </a:r>
          </a:p>
        </p:txBody>
      </p:sp>
    </p:spTree>
    <p:extLst>
      <p:ext uri="{BB962C8B-B14F-4D97-AF65-F5344CB8AC3E}">
        <p14:creationId xmlns:p14="http://schemas.microsoft.com/office/powerpoint/2010/main" val="2890066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4288D65-0BBD-401A-81FA-57FB4749F5D0}"/>
              </a:ext>
            </a:extLst>
          </p:cNvPr>
          <p:cNvSpPr>
            <a:spLocks noGrp="1"/>
          </p:cNvSpPr>
          <p:nvPr>
            <p:ph type="title"/>
          </p:nvPr>
        </p:nvSpPr>
        <p:spPr/>
        <p:txBody>
          <a:bodyPr/>
          <a:lstStyle/>
          <a:p>
            <a:r>
              <a:rPr lang="en-US" dirty="0"/>
              <a:t>Some Keys to Career Development as an Entrepreneur or Not</a:t>
            </a:r>
          </a:p>
        </p:txBody>
      </p:sp>
      <p:sp>
        <p:nvSpPr>
          <p:cNvPr id="4" name="Text Placeholder 3">
            <a:extLst>
              <a:ext uri="{FF2B5EF4-FFF2-40B4-BE49-F238E27FC236}">
                <a16:creationId xmlns:a16="http://schemas.microsoft.com/office/drawing/2014/main" xmlns="" id="{33FFD191-91D5-4F2A-B313-B9FD1BAB93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36116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EF7D60-A167-400D-9C58-107AC8D9EEE3}"/>
              </a:ext>
            </a:extLst>
          </p:cNvPr>
          <p:cNvSpPr>
            <a:spLocks noGrp="1"/>
          </p:cNvSpPr>
          <p:nvPr>
            <p:ph type="title"/>
          </p:nvPr>
        </p:nvSpPr>
        <p:spPr/>
        <p:txBody>
          <a:bodyPr/>
          <a:lstStyle/>
          <a:p>
            <a:r>
              <a:rPr lang="en-US" dirty="0"/>
              <a:t>What Skills Got You Here May, Probably, Will Not Get You There</a:t>
            </a:r>
          </a:p>
        </p:txBody>
      </p:sp>
      <p:sp>
        <p:nvSpPr>
          <p:cNvPr id="3" name="Content Placeholder 2">
            <a:extLst>
              <a:ext uri="{FF2B5EF4-FFF2-40B4-BE49-F238E27FC236}">
                <a16:creationId xmlns:a16="http://schemas.microsoft.com/office/drawing/2014/main" xmlns="" id="{33D7E833-1946-422C-8799-6C1D1D702F83}"/>
              </a:ext>
            </a:extLst>
          </p:cNvPr>
          <p:cNvSpPr>
            <a:spLocks noGrp="1"/>
          </p:cNvSpPr>
          <p:nvPr>
            <p:ph idx="1"/>
          </p:nvPr>
        </p:nvSpPr>
        <p:spPr/>
        <p:txBody>
          <a:bodyPr>
            <a:normAutofit fontScale="92500" lnSpcReduction="10000"/>
          </a:bodyPr>
          <a:lstStyle/>
          <a:p>
            <a:r>
              <a:rPr lang="en-US" dirty="0"/>
              <a:t>To progress your career you have to advance your skills</a:t>
            </a:r>
          </a:p>
          <a:p>
            <a:r>
              <a:rPr lang="en-US" dirty="0"/>
              <a:t>Your ability to communicate, write and present, coherently will become more and more important as your career progresses and is MOST critical to an entrepreneur</a:t>
            </a:r>
          </a:p>
          <a:p>
            <a:pPr lvl="1"/>
            <a:r>
              <a:rPr lang="en-US" dirty="0"/>
              <a:t>Some have natural or already learned abilities in this regard</a:t>
            </a:r>
          </a:p>
          <a:p>
            <a:pPr lvl="1"/>
            <a:r>
              <a:rPr lang="en-US" dirty="0"/>
              <a:t>I did not, it was a lot of work but worth it.</a:t>
            </a:r>
          </a:p>
          <a:p>
            <a:pPr lvl="1"/>
            <a:r>
              <a:rPr lang="en-US" dirty="0"/>
              <a:t>For writing, consider reading “Elements of Style” by Strunk and White</a:t>
            </a:r>
          </a:p>
          <a:p>
            <a:pPr lvl="1"/>
            <a:r>
              <a:rPr lang="en-US" dirty="0"/>
              <a:t>The mindset and skills from the book will also help with presentations because creating slides utilizes many of the same skills (but not all)</a:t>
            </a:r>
          </a:p>
          <a:p>
            <a:r>
              <a:rPr lang="en-US" dirty="0"/>
              <a:t>Take courses/classes on presenting skills and slide preparation</a:t>
            </a:r>
          </a:p>
          <a:p>
            <a:r>
              <a:rPr lang="en-US" dirty="0"/>
              <a:t>People skills are exponentially more important as you advance your career, especially into leadership (better word than management) positions</a:t>
            </a:r>
          </a:p>
          <a:p>
            <a:endParaRPr lang="en-US" dirty="0"/>
          </a:p>
        </p:txBody>
      </p:sp>
    </p:spTree>
    <p:extLst>
      <p:ext uri="{BB962C8B-B14F-4D97-AF65-F5344CB8AC3E}">
        <p14:creationId xmlns:p14="http://schemas.microsoft.com/office/powerpoint/2010/main" val="1069665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73638-671A-4C6E-A139-62A88C049937}"/>
              </a:ext>
            </a:extLst>
          </p:cNvPr>
          <p:cNvSpPr>
            <a:spLocks noGrp="1"/>
          </p:cNvSpPr>
          <p:nvPr>
            <p:ph type="title"/>
          </p:nvPr>
        </p:nvSpPr>
        <p:spPr/>
        <p:txBody>
          <a:bodyPr/>
          <a:lstStyle/>
          <a:p>
            <a:r>
              <a:rPr lang="en-US" dirty="0"/>
              <a:t>What is Often the Key to Advancing?</a:t>
            </a:r>
          </a:p>
        </p:txBody>
      </p:sp>
      <p:sp>
        <p:nvSpPr>
          <p:cNvPr id="3" name="Content Placeholder 2">
            <a:extLst>
              <a:ext uri="{FF2B5EF4-FFF2-40B4-BE49-F238E27FC236}">
                <a16:creationId xmlns:a16="http://schemas.microsoft.com/office/drawing/2014/main" xmlns="" id="{59CEE923-32F4-4C5F-8A1A-3A8E28D9CC0B}"/>
              </a:ext>
            </a:extLst>
          </p:cNvPr>
          <p:cNvSpPr>
            <a:spLocks noGrp="1"/>
          </p:cNvSpPr>
          <p:nvPr>
            <p:ph idx="1"/>
          </p:nvPr>
        </p:nvSpPr>
        <p:spPr/>
        <p:txBody>
          <a:bodyPr/>
          <a:lstStyle/>
          <a:p>
            <a:r>
              <a:rPr lang="en-US" dirty="0"/>
              <a:t>The degree of strategic thinking increases</a:t>
            </a:r>
          </a:p>
          <a:p>
            <a:r>
              <a:rPr lang="en-US" dirty="0"/>
              <a:t>People can be very good at what they do</a:t>
            </a:r>
          </a:p>
          <a:p>
            <a:r>
              <a:rPr lang="en-US" dirty="0"/>
              <a:t>They can be expert at solving the problems that they are presented with, often/commonly by their managers</a:t>
            </a:r>
          </a:p>
          <a:p>
            <a:r>
              <a:rPr lang="en-US" dirty="0"/>
              <a:t>What it takes to get to “the next level” is the ability to foresee what questions need answering and what problems need solving, rather than being able to answer a question/challenge or solve the problem</a:t>
            </a:r>
          </a:p>
        </p:txBody>
      </p:sp>
    </p:spTree>
    <p:extLst>
      <p:ext uri="{BB962C8B-B14F-4D97-AF65-F5344CB8AC3E}">
        <p14:creationId xmlns:p14="http://schemas.microsoft.com/office/powerpoint/2010/main" val="3197445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E0CBC-A2A5-4189-BEE5-D44BBD99CA78}"/>
              </a:ext>
            </a:extLst>
          </p:cNvPr>
          <p:cNvSpPr>
            <a:spLocks noGrp="1"/>
          </p:cNvSpPr>
          <p:nvPr>
            <p:ph type="title"/>
          </p:nvPr>
        </p:nvSpPr>
        <p:spPr>
          <a:xfrm>
            <a:off x="1722783" y="624110"/>
            <a:ext cx="9781829" cy="1280890"/>
          </a:xfrm>
        </p:spPr>
        <p:txBody>
          <a:bodyPr>
            <a:normAutofit fontScale="90000"/>
          </a:bodyPr>
          <a:lstStyle/>
          <a:p>
            <a:r>
              <a:rPr lang="en-US" dirty="0"/>
              <a:t>What is the One Thing That Gets in the Way of Most (All?) of Our Advancing (as Humans Even)?</a:t>
            </a:r>
          </a:p>
        </p:txBody>
      </p:sp>
      <p:sp>
        <p:nvSpPr>
          <p:cNvPr id="3" name="Content Placeholder 2">
            <a:extLst>
              <a:ext uri="{FF2B5EF4-FFF2-40B4-BE49-F238E27FC236}">
                <a16:creationId xmlns:a16="http://schemas.microsoft.com/office/drawing/2014/main" xmlns="" id="{761559CB-6C50-4AAE-A0C4-C70A8A699512}"/>
              </a:ext>
            </a:extLst>
          </p:cNvPr>
          <p:cNvSpPr>
            <a:spLocks noGrp="1"/>
          </p:cNvSpPr>
          <p:nvPr>
            <p:ph idx="1"/>
          </p:nvPr>
        </p:nvSpPr>
        <p:spPr>
          <a:xfrm>
            <a:off x="2589212" y="2133599"/>
            <a:ext cx="8915400" cy="4320209"/>
          </a:xfrm>
        </p:spPr>
        <p:txBody>
          <a:bodyPr>
            <a:normAutofit/>
          </a:bodyPr>
          <a:lstStyle/>
          <a:p>
            <a:r>
              <a:rPr lang="en-US" sz="2000" dirty="0"/>
              <a:t>A sense of security and confidence</a:t>
            </a:r>
          </a:p>
          <a:p>
            <a:r>
              <a:rPr lang="en-US" sz="2000" dirty="0"/>
              <a:t>Our insecurity constantly impedes our ability to be the best we can be and make the most contributions to society</a:t>
            </a:r>
          </a:p>
          <a:p>
            <a:r>
              <a:rPr lang="en-US" sz="2000" dirty="0"/>
              <a:t>Insecurity can express itself antithetically in different people</a:t>
            </a:r>
          </a:p>
          <a:p>
            <a:r>
              <a:rPr lang="en-US" sz="2000" dirty="0"/>
              <a:t>Some extreme examples, just to make a point</a:t>
            </a:r>
          </a:p>
          <a:p>
            <a:r>
              <a:rPr lang="en-US" sz="2000" dirty="0"/>
              <a:t>Bullies are always trying to prove themselves by trying to dominate because the are afraid they are missing something or don’t really deserve to be where they are</a:t>
            </a:r>
          </a:p>
          <a:p>
            <a:r>
              <a:rPr lang="en-US" sz="2000" dirty="0"/>
              <a:t>Quiet types never speak up because they are afraid of being wrong or thought to be wrong or “stupid”</a:t>
            </a:r>
          </a:p>
          <a:p>
            <a:endParaRPr lang="en-US" sz="2000" dirty="0"/>
          </a:p>
        </p:txBody>
      </p:sp>
    </p:spTree>
    <p:extLst>
      <p:ext uri="{BB962C8B-B14F-4D97-AF65-F5344CB8AC3E}">
        <p14:creationId xmlns:p14="http://schemas.microsoft.com/office/powerpoint/2010/main" val="3381831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345420-152B-4617-9F4B-1FEE3BFEAEF5}"/>
              </a:ext>
            </a:extLst>
          </p:cNvPr>
          <p:cNvSpPr>
            <a:spLocks noGrp="1"/>
          </p:cNvSpPr>
          <p:nvPr>
            <p:ph type="title"/>
          </p:nvPr>
        </p:nvSpPr>
        <p:spPr/>
        <p:txBody>
          <a:bodyPr/>
          <a:lstStyle/>
          <a:p>
            <a:r>
              <a:rPr lang="en-US" dirty="0"/>
              <a:t>Some Lessons I Learned as a Leader/Manager</a:t>
            </a:r>
          </a:p>
        </p:txBody>
      </p:sp>
      <p:sp>
        <p:nvSpPr>
          <p:cNvPr id="3" name="Content Placeholder 2">
            <a:extLst>
              <a:ext uri="{FF2B5EF4-FFF2-40B4-BE49-F238E27FC236}">
                <a16:creationId xmlns:a16="http://schemas.microsoft.com/office/drawing/2014/main" xmlns="" id="{E1FF28A2-2D05-47B8-BC8C-4F3E6DF6ABF5}"/>
              </a:ext>
            </a:extLst>
          </p:cNvPr>
          <p:cNvSpPr>
            <a:spLocks noGrp="1"/>
          </p:cNvSpPr>
          <p:nvPr>
            <p:ph idx="1"/>
          </p:nvPr>
        </p:nvSpPr>
        <p:spPr>
          <a:xfrm>
            <a:off x="2589212" y="2133600"/>
            <a:ext cx="8915400" cy="4267200"/>
          </a:xfrm>
        </p:spPr>
        <p:txBody>
          <a:bodyPr>
            <a:normAutofit fontScale="92500" lnSpcReduction="10000"/>
          </a:bodyPr>
          <a:lstStyle/>
          <a:p>
            <a:r>
              <a:rPr lang="en-US" dirty="0"/>
              <a:t>Push decision making as far down in the organization as possible</a:t>
            </a:r>
          </a:p>
          <a:p>
            <a:pPr lvl="1"/>
            <a:r>
              <a:rPr lang="en-US" dirty="0"/>
              <a:t>You are still responsible ultimately</a:t>
            </a:r>
          </a:p>
          <a:p>
            <a:pPr lvl="1"/>
            <a:r>
              <a:rPr lang="en-US" dirty="0"/>
              <a:t>But let the people closer to the data and science make the decisions</a:t>
            </a:r>
          </a:p>
          <a:p>
            <a:pPr lvl="1"/>
            <a:r>
              <a:rPr lang="en-US" dirty="0"/>
              <a:t>The KEY: make sure they consider all relevant aspects before they make the decision – provide context and perspective</a:t>
            </a:r>
          </a:p>
          <a:p>
            <a:r>
              <a:rPr lang="en-US" dirty="0"/>
              <a:t>Be as just as critical (or more) of results that fit your hypothesis than ones that do not fit</a:t>
            </a:r>
          </a:p>
          <a:p>
            <a:pPr lvl="1"/>
            <a:r>
              <a:rPr lang="en-US" dirty="0"/>
              <a:t>We often try and find something wrong with data that does not fit our theory</a:t>
            </a:r>
          </a:p>
          <a:p>
            <a:pPr lvl="1"/>
            <a:r>
              <a:rPr lang="en-US" dirty="0"/>
              <a:t>We are often very accepting of data that does fit our theory</a:t>
            </a:r>
          </a:p>
          <a:p>
            <a:pPr lvl="1"/>
            <a:r>
              <a:rPr lang="en-US" dirty="0"/>
              <a:t>We make a lot of mistakes thinking that way</a:t>
            </a:r>
          </a:p>
          <a:p>
            <a:r>
              <a:rPr lang="en-US" dirty="0"/>
              <a:t>Who is your audience????</a:t>
            </a:r>
          </a:p>
          <a:p>
            <a:pPr lvl="1"/>
            <a:r>
              <a:rPr lang="en-US" dirty="0"/>
              <a:t>Make sure everyone is at the same starting place as best as possible</a:t>
            </a:r>
          </a:p>
          <a:p>
            <a:pPr lvl="1"/>
            <a:r>
              <a:rPr lang="en-US" dirty="0"/>
              <a:t>The amount of detail and background will vary</a:t>
            </a:r>
          </a:p>
        </p:txBody>
      </p:sp>
    </p:spTree>
    <p:extLst>
      <p:ext uri="{BB962C8B-B14F-4D97-AF65-F5344CB8AC3E}">
        <p14:creationId xmlns:p14="http://schemas.microsoft.com/office/powerpoint/2010/main" val="416495199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1537</TotalTime>
  <Words>1191</Words>
  <Application>Microsoft Office PowerPoint</Application>
  <PresentationFormat>Custom</PresentationFormat>
  <Paragraphs>90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Wisp</vt:lpstr>
      <vt:lpstr>Thinking About an Entrepreneurial Career or a Career Generally</vt:lpstr>
      <vt:lpstr>Today’s Speakers</vt:lpstr>
      <vt:lpstr>Disclaimer</vt:lpstr>
      <vt:lpstr>You Don’t Necessarily Need to Start Out With an Explicit Goal to be an Entrepreneur</vt:lpstr>
      <vt:lpstr>Try New Things: If You Were Not Attracted to Continual Learning, You would Not be a Scientist</vt:lpstr>
      <vt:lpstr>Career Progression: USE YOUR NETWORK</vt:lpstr>
      <vt:lpstr>Three Achievements of Which I am Most Proud Have Aspects of Entrepreneurship</vt:lpstr>
      <vt:lpstr>Agenerase vs Lexiva (each 2X per day)</vt:lpstr>
      <vt:lpstr>Eylea® vs Lucentis® (both VEGF Blockers)</vt:lpstr>
      <vt:lpstr>Some Keys to Career Development as an Entrepreneur or Not</vt:lpstr>
      <vt:lpstr>What Skills Got You Here May, Probably, Will Not Get You There</vt:lpstr>
      <vt:lpstr>What is Often the Key to Advancing?</vt:lpstr>
      <vt:lpstr>What is the One Thing That Gets in the Way of Most (All?) of Our Advancing (as Humans Even)?</vt:lpstr>
      <vt:lpstr>Some Lessons I Learned as a Leader/Manager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Furfine</dc:creator>
  <cp:lastModifiedBy>Fern Shamis</cp:lastModifiedBy>
  <cp:revision>38</cp:revision>
  <dcterms:created xsi:type="dcterms:W3CDTF">2017-07-20T12:40:36Z</dcterms:created>
  <dcterms:modified xsi:type="dcterms:W3CDTF">2017-07-27T12:31:17Z</dcterms:modified>
</cp:coreProperties>
</file>